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sldIdLst>
    <p:sldId id="273" r:id="rId2"/>
    <p:sldId id="275" r:id="rId3"/>
    <p:sldId id="277" r:id="rId4"/>
    <p:sldId id="274" r:id="rId5"/>
    <p:sldId id="257" r:id="rId6"/>
    <p:sldId id="258" r:id="rId7"/>
    <p:sldId id="259" r:id="rId8"/>
    <p:sldId id="260" r:id="rId9"/>
    <p:sldId id="279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8" r:id="rId22"/>
    <p:sldId id="282" r:id="rId23"/>
    <p:sldId id="283" r:id="rId24"/>
    <p:sldId id="284" r:id="rId25"/>
  </p:sldIdLst>
  <p:sldSz cx="9144000" cy="6858000" type="screen4x3"/>
  <p:notesSz cx="6858000" cy="9144000"/>
  <p:defaultTextStyle>
    <a:defPPr>
      <a:defRPr lang="es-C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C7A8-0874-43F1-BF78-B08C39983C5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4DF6C-E621-4037-9B66-BD9D022BB4A5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4F74C-A5C5-463F-9B59-CF2C91C5012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835C2-6FEC-4B74-BB0A-BE318FCF0A8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915BD-FEE6-433B-A1A1-8B8FAE8376D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2917E-9A27-45B4-A922-8D5FA60682AD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413A-65E5-4C55-8D15-3B9B449126E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63DE9C-EB73-4D24-A096-7FF96C2C6BDC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DFD5-CC65-4FA8-B30F-BE01C856F7D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46D7D8F-CC19-4A03-A645-6B6243422462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EB170-82DA-48A2-B6D2-A367AD33A5C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10AC5B2-ABAC-4D22-9782-B2A4E4FE8D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Derechos%20de%20internaci&#243;n.xls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7388" y="2997200"/>
            <a:ext cx="7772400" cy="792163"/>
          </a:xfrm>
        </p:spPr>
        <p:txBody>
          <a:bodyPr>
            <a:normAutofit/>
          </a:bodyPr>
          <a:lstStyle/>
          <a:p>
            <a:r>
              <a:rPr lang="es-ES" sz="4400">
                <a:solidFill>
                  <a:schemeClr val="accent2"/>
                </a:solidFill>
              </a:rPr>
              <a:t>El Proceso de Importar</a:t>
            </a:r>
            <a:endParaRPr lang="es-CL" sz="4400">
              <a:solidFill>
                <a:schemeClr val="accent2"/>
              </a:solidFill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68313" y="1557338"/>
            <a:ext cx="835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792162"/>
          </a:xfrm>
        </p:spPr>
        <p:txBody>
          <a:bodyPr/>
          <a:lstStyle/>
          <a:p>
            <a:r>
              <a:rPr lang="es-ES" sz="4400">
                <a:solidFill>
                  <a:schemeClr val="accent2"/>
                </a:solidFill>
              </a:rPr>
              <a:t>El Proceso de Importar</a:t>
            </a:r>
            <a:endParaRPr lang="es-CL" sz="4400">
              <a:solidFill>
                <a:schemeClr val="accent2"/>
              </a:solidFill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68313" y="1557338"/>
            <a:ext cx="835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23850" y="1781175"/>
            <a:ext cx="8496300" cy="377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>
                <a:solidFill>
                  <a:schemeClr val="accent2"/>
                </a:solidFill>
              </a:rPr>
              <a:t>Una vez aceptada las condiciones por parte del importador, este procede a enviar la correspondiente nota de pedido o solicitud de Proforma.</a:t>
            </a:r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endParaRPr lang="es-ES" sz="2200">
              <a:solidFill>
                <a:schemeClr val="accent2"/>
              </a:solidFill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>
                <a:solidFill>
                  <a:schemeClr val="accent2"/>
                </a:solidFill>
              </a:rPr>
              <a:t>El proveedor extranjero enviará la correspondiente Proform Invoice.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endParaRPr lang="es-ES" sz="2200">
              <a:solidFill>
                <a:schemeClr val="accent2"/>
              </a:solidFill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>
                <a:solidFill>
                  <a:schemeClr val="accent2"/>
                </a:solidFill>
              </a:rPr>
              <a:t>El importador aceptará la Proform Invoice firmándola y remitiéndola al proveedor.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792162"/>
          </a:xfrm>
        </p:spPr>
        <p:txBody>
          <a:bodyPr/>
          <a:lstStyle/>
          <a:p>
            <a:r>
              <a:rPr lang="es-ES" sz="4400">
                <a:solidFill>
                  <a:schemeClr val="accent2"/>
                </a:solidFill>
              </a:rPr>
              <a:t>El Proceso de Importar</a:t>
            </a:r>
            <a:endParaRPr lang="es-CL" sz="4400">
              <a:solidFill>
                <a:schemeClr val="accent2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68313" y="1557338"/>
            <a:ext cx="835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23850" y="2024063"/>
            <a:ext cx="84963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>
                <a:solidFill>
                  <a:schemeClr val="accent2"/>
                </a:solidFill>
              </a:rPr>
              <a:t>En el caso de que la operación se realice con Carta de Crédito, el proveedor enviará los documentos de embarque a través del Banco Comercial.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>
                <a:solidFill>
                  <a:schemeClr val="accent2"/>
                </a:solidFill>
              </a:rPr>
              <a:t>En el caso de operar con Cobranza Extranjera, los documentos pueden ser enviados de la siguiente forma: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AutoNum type="alphaUcPeriod"/>
            </a:pPr>
            <a:r>
              <a:rPr lang="es-ES" sz="2200">
                <a:solidFill>
                  <a:schemeClr val="accent2"/>
                </a:solidFill>
              </a:rPr>
              <a:t>Directamente del Proveedor al Importador.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AutoNum type="alphaUcPeriod"/>
            </a:pPr>
            <a:r>
              <a:rPr lang="es-ES" sz="2200">
                <a:solidFill>
                  <a:schemeClr val="accent2"/>
                </a:solidFill>
              </a:rPr>
              <a:t>A través de un Banco Comercial contra la aceptación de una Letra.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792162"/>
          </a:xfrm>
        </p:spPr>
        <p:txBody>
          <a:bodyPr/>
          <a:lstStyle/>
          <a:p>
            <a:r>
              <a:rPr lang="es-ES" sz="4400">
                <a:solidFill>
                  <a:schemeClr val="accent2"/>
                </a:solidFill>
              </a:rPr>
              <a:t>El Proceso de Importar</a:t>
            </a:r>
            <a:endParaRPr lang="es-CL" sz="4400">
              <a:solidFill>
                <a:schemeClr val="accent2"/>
              </a:solidFill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68313" y="1557338"/>
            <a:ext cx="835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23850" y="2024063"/>
            <a:ext cx="84963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itchFamily="2" charset="2"/>
              <a:buNone/>
            </a:pPr>
            <a:r>
              <a:rPr lang="es-ES" sz="2200" b="1">
                <a:solidFill>
                  <a:schemeClr val="accent2"/>
                </a:solidFill>
              </a:rPr>
              <a:t>Procedimiento de Internación de las Mercancías: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>
                <a:solidFill>
                  <a:schemeClr val="accent2"/>
                </a:solidFill>
              </a:rPr>
              <a:t>La internación se realiza cuando las mercancías han llegado a puerto nacional, provenientes desde el extranjero.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None/>
            </a:pPr>
            <a:endParaRPr lang="es-ES" sz="2200">
              <a:solidFill>
                <a:schemeClr val="accent2"/>
              </a:solidFill>
            </a:endParaRP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>
                <a:solidFill>
                  <a:schemeClr val="accent2"/>
                </a:solidFill>
              </a:rPr>
              <a:t>La internación, consiste en el ingreso legal de las mercancías, cumpliendo con las normativas vigentes para dar cumplimiento a esta destinación aduanera.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792162"/>
          </a:xfrm>
        </p:spPr>
        <p:txBody>
          <a:bodyPr/>
          <a:lstStyle/>
          <a:p>
            <a:r>
              <a:rPr lang="es-ES" sz="4400">
                <a:solidFill>
                  <a:schemeClr val="accent2"/>
                </a:solidFill>
              </a:rPr>
              <a:t>El Proceso de Importar</a:t>
            </a:r>
            <a:endParaRPr lang="es-CL" sz="4400">
              <a:solidFill>
                <a:schemeClr val="accent2"/>
              </a:solidFill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68313" y="1557338"/>
            <a:ext cx="835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23850" y="1844675"/>
            <a:ext cx="8496300" cy="445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itchFamily="2" charset="2"/>
              <a:buNone/>
            </a:pPr>
            <a:r>
              <a:rPr lang="es-ES" sz="2200" b="1">
                <a:solidFill>
                  <a:schemeClr val="accent2"/>
                </a:solidFill>
              </a:rPr>
              <a:t>Procedimiento de Internación de las Mercancías: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>
                <a:solidFill>
                  <a:schemeClr val="accent2"/>
                </a:solidFill>
              </a:rPr>
              <a:t>Los documentos base para tramitar la internación de las mercancías son los siguientes.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F"/>
            </a:pPr>
            <a:r>
              <a:rPr lang="es-ES" sz="2200">
                <a:solidFill>
                  <a:schemeClr val="accent2"/>
                </a:solidFill>
              </a:rPr>
              <a:t>Conocimiento de Embarque endosado por el Banco en el caso de L/C o consignado al Importador en el caso de Cob.Extr.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F"/>
            </a:pPr>
            <a:r>
              <a:rPr lang="es-ES" sz="2200">
                <a:solidFill>
                  <a:schemeClr val="accent2"/>
                </a:solidFill>
              </a:rPr>
              <a:t>Factura Comercial (Commercial Invoice).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F"/>
            </a:pPr>
            <a:r>
              <a:rPr lang="es-ES" sz="2200">
                <a:solidFill>
                  <a:schemeClr val="accent2"/>
                </a:solidFill>
              </a:rPr>
              <a:t>Certificado de Seguro indicando monto de la prima.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F"/>
            </a:pPr>
            <a:r>
              <a:rPr lang="es-ES" sz="2200">
                <a:solidFill>
                  <a:schemeClr val="accent2"/>
                </a:solidFill>
              </a:rPr>
              <a:t>Declaración jurada del valor y sus elementos.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F"/>
            </a:pPr>
            <a:r>
              <a:rPr lang="es-ES" sz="2200">
                <a:solidFill>
                  <a:schemeClr val="accent2"/>
                </a:solidFill>
              </a:rPr>
              <a:t>Certificado de origen, Fitosanitarios si proceden.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792162"/>
          </a:xfrm>
        </p:spPr>
        <p:txBody>
          <a:bodyPr/>
          <a:lstStyle/>
          <a:p>
            <a:r>
              <a:rPr lang="es-ES" sz="4400">
                <a:solidFill>
                  <a:schemeClr val="accent2"/>
                </a:solidFill>
              </a:rPr>
              <a:t>El Proceso de Importar</a:t>
            </a:r>
            <a:endParaRPr lang="es-CL" sz="4400">
              <a:solidFill>
                <a:schemeClr val="accent2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68313" y="1557338"/>
            <a:ext cx="835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23850" y="2452688"/>
            <a:ext cx="84963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itchFamily="2" charset="2"/>
              <a:buNone/>
            </a:pPr>
            <a:r>
              <a:rPr lang="es-ES" sz="2200" b="1">
                <a:solidFill>
                  <a:schemeClr val="accent2"/>
                </a:solidFill>
              </a:rPr>
              <a:t>Procedimiento de Internación de las Mercancías:</a:t>
            </a:r>
            <a:endParaRPr lang="es-ES" sz="2200">
              <a:solidFill>
                <a:schemeClr val="accent2"/>
              </a:solidFill>
            </a:endParaRP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F"/>
            </a:pPr>
            <a:r>
              <a:rPr lang="es-ES" sz="2200">
                <a:solidFill>
                  <a:schemeClr val="accent2"/>
                </a:solidFill>
              </a:rPr>
              <a:t>Lista de empaque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F"/>
            </a:pPr>
            <a:r>
              <a:rPr lang="es-ES" sz="2200">
                <a:solidFill>
                  <a:schemeClr val="accent2"/>
                </a:solidFill>
              </a:rPr>
              <a:t>Mandato especial otorgado por el importador al Agente de Aduana. (La ordenanza de aduanas indica que el mandato, es el acto por el cual el dueño, consignante o consignatario, encomienda el despacho de sus mercancías a un Agente de Aduana que acepta el encargo).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792162"/>
          </a:xfrm>
        </p:spPr>
        <p:txBody>
          <a:bodyPr/>
          <a:lstStyle/>
          <a:p>
            <a:r>
              <a:rPr lang="es-ES" sz="4400">
                <a:solidFill>
                  <a:schemeClr val="accent2"/>
                </a:solidFill>
              </a:rPr>
              <a:t>El Proceso de Importar</a:t>
            </a:r>
            <a:endParaRPr lang="es-CL" sz="4400">
              <a:solidFill>
                <a:schemeClr val="accent2"/>
              </a:solidFill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68313" y="1557338"/>
            <a:ext cx="835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23850" y="1916113"/>
            <a:ext cx="84963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 dirty="0">
                <a:solidFill>
                  <a:schemeClr val="accent2"/>
                </a:solidFill>
              </a:rPr>
              <a:t>La documentación indicada anteriormente es enviada al Agente de Aduana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 dirty="0">
                <a:solidFill>
                  <a:schemeClr val="accent2"/>
                </a:solidFill>
              </a:rPr>
              <a:t>El Agente de Aduana, procede a confeccionar la correspondiente </a:t>
            </a:r>
            <a:r>
              <a:rPr lang="es-ES" sz="2200" dirty="0" smtClean="0">
                <a:solidFill>
                  <a:schemeClr val="accent2"/>
                </a:solidFill>
              </a:rPr>
              <a:t>DIN </a:t>
            </a:r>
            <a:r>
              <a:rPr lang="es-ES" sz="2200" dirty="0">
                <a:solidFill>
                  <a:schemeClr val="accent2"/>
                </a:solidFill>
              </a:rPr>
              <a:t>(Declaración de Ingreso).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 dirty="0">
                <a:solidFill>
                  <a:schemeClr val="accent2"/>
                </a:solidFill>
              </a:rPr>
              <a:t>Presenta la </a:t>
            </a:r>
            <a:r>
              <a:rPr lang="es-ES" sz="2200" dirty="0" smtClean="0">
                <a:solidFill>
                  <a:schemeClr val="accent2"/>
                </a:solidFill>
              </a:rPr>
              <a:t>DIN, </a:t>
            </a:r>
            <a:r>
              <a:rPr lang="es-ES" sz="2200" dirty="0">
                <a:solidFill>
                  <a:schemeClr val="accent2"/>
                </a:solidFill>
              </a:rPr>
              <a:t>con la documentación correspondiente ante SNA para su legalización. 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 dirty="0">
                <a:solidFill>
                  <a:schemeClr val="accent2"/>
                </a:solidFill>
              </a:rPr>
              <a:t>En la </a:t>
            </a:r>
            <a:r>
              <a:rPr lang="es-ES" sz="2200" dirty="0" smtClean="0">
                <a:solidFill>
                  <a:schemeClr val="accent2"/>
                </a:solidFill>
              </a:rPr>
              <a:t>DIN, </a:t>
            </a:r>
            <a:r>
              <a:rPr lang="es-ES" sz="2200" dirty="0">
                <a:solidFill>
                  <a:schemeClr val="accent2"/>
                </a:solidFill>
              </a:rPr>
              <a:t>se registran los valores aduaneros de la mercancías y se calculan los derechos de internación correspondientes.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F"/>
            </a:pPr>
            <a:endParaRPr lang="es-ES" sz="2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792162"/>
          </a:xfrm>
        </p:spPr>
        <p:txBody>
          <a:bodyPr/>
          <a:lstStyle/>
          <a:p>
            <a:r>
              <a:rPr lang="es-ES" sz="4400">
                <a:solidFill>
                  <a:schemeClr val="accent2"/>
                </a:solidFill>
              </a:rPr>
              <a:t>El Proceso de Importar</a:t>
            </a:r>
            <a:endParaRPr lang="es-CL" sz="4400">
              <a:solidFill>
                <a:schemeClr val="accent2"/>
              </a:solidFill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68313" y="1557338"/>
            <a:ext cx="835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23850" y="1916113"/>
            <a:ext cx="8496300" cy="377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 dirty="0">
                <a:solidFill>
                  <a:schemeClr val="accent2"/>
                </a:solidFill>
              </a:rPr>
              <a:t>El importador procede al pago de los derechos de internación.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 dirty="0">
                <a:solidFill>
                  <a:schemeClr val="accent2"/>
                </a:solidFill>
              </a:rPr>
              <a:t>El pago se realiza a Tesorería General de la República.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 dirty="0">
                <a:solidFill>
                  <a:schemeClr val="accent2"/>
                </a:solidFill>
              </a:rPr>
              <a:t>En la actualidad los derechos de internación (Ad </a:t>
            </a:r>
            <a:r>
              <a:rPr lang="es-ES" sz="2200" dirty="0" err="1">
                <a:solidFill>
                  <a:schemeClr val="accent2"/>
                </a:solidFill>
              </a:rPr>
              <a:t>valorem</a:t>
            </a:r>
            <a:r>
              <a:rPr lang="es-ES" sz="2200" dirty="0">
                <a:solidFill>
                  <a:schemeClr val="accent2"/>
                </a:solidFill>
              </a:rPr>
              <a:t>) son de un 6% para mercancías bajo régimen general.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 dirty="0">
                <a:solidFill>
                  <a:schemeClr val="accent2"/>
                </a:solidFill>
              </a:rPr>
              <a:t>Los derechos son cobrados sobre el valor </a:t>
            </a:r>
            <a:r>
              <a:rPr lang="es-ES" sz="2200" dirty="0" smtClean="0">
                <a:solidFill>
                  <a:schemeClr val="accent2"/>
                </a:solidFill>
              </a:rPr>
              <a:t>Aduanero de </a:t>
            </a:r>
            <a:r>
              <a:rPr lang="es-ES" sz="2200" dirty="0">
                <a:solidFill>
                  <a:schemeClr val="accent2"/>
                </a:solidFill>
              </a:rPr>
              <a:t>la operación.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 dirty="0">
                <a:solidFill>
                  <a:schemeClr val="accent2"/>
                </a:solidFill>
              </a:rPr>
              <a:t>Además se debe pagar el </a:t>
            </a:r>
            <a:r>
              <a:rPr lang="es-ES" sz="2200" dirty="0" err="1">
                <a:solidFill>
                  <a:schemeClr val="accent2"/>
                </a:solidFill>
              </a:rPr>
              <a:t>iva</a:t>
            </a:r>
            <a:r>
              <a:rPr lang="es-ES" sz="2200" dirty="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18438" name="AutoShape 6">
            <a:hlinkClick r:id="rId2" action="ppaction://hlinkfile" highlightClick="1"/>
          </p:cNvPr>
          <p:cNvSpPr>
            <a:spLocks noChangeArrowheads="1"/>
          </p:cNvSpPr>
          <p:nvPr/>
        </p:nvSpPr>
        <p:spPr bwMode="auto">
          <a:xfrm rot="5400000">
            <a:off x="8281194" y="5625307"/>
            <a:ext cx="503237" cy="4318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792162"/>
          </a:xfrm>
        </p:spPr>
        <p:txBody>
          <a:bodyPr/>
          <a:lstStyle/>
          <a:p>
            <a:r>
              <a:rPr lang="es-ES" sz="4400">
                <a:solidFill>
                  <a:schemeClr val="accent2"/>
                </a:solidFill>
              </a:rPr>
              <a:t>El Proceso de Importar</a:t>
            </a:r>
            <a:endParaRPr lang="es-CL" sz="4400">
              <a:solidFill>
                <a:schemeClr val="accent2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68313" y="1557338"/>
            <a:ext cx="835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23850" y="1916113"/>
            <a:ext cx="84963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>
                <a:solidFill>
                  <a:schemeClr val="accent2"/>
                </a:solidFill>
              </a:rPr>
              <a:t>Es importante señalar que además del arancel ad valorem existen otros tipos de impuestos que afectan a las mercaderías en particular como por ejemplo: las joyas, marfil, licores, tabaco, impuesto al lujo de los automóviles, etc.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None/>
            </a:pPr>
            <a:endParaRPr lang="es-ES" sz="2200">
              <a:solidFill>
                <a:schemeClr val="accent2"/>
              </a:solidFill>
            </a:endParaRP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>
                <a:solidFill>
                  <a:schemeClr val="accent2"/>
                </a:solidFill>
              </a:rPr>
              <a:t>El importador tiene un plazo de 15 días para pagar los derechos e impuestos.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None/>
            </a:pPr>
            <a:endParaRPr lang="es-ES" sz="2200">
              <a:solidFill>
                <a:schemeClr val="accent2"/>
              </a:solidFill>
            </a:endParaRP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>
                <a:solidFill>
                  <a:schemeClr val="accent2"/>
                </a:solidFill>
              </a:rPr>
              <a:t>Estos derechos e impuestos se determinan en Dólares USD, y convertidos a Moneda Nacional al tipo de cambio aduanero fijado para ese período.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792162"/>
          </a:xfrm>
        </p:spPr>
        <p:txBody>
          <a:bodyPr/>
          <a:lstStyle/>
          <a:p>
            <a:r>
              <a:rPr lang="es-ES" sz="4400">
                <a:solidFill>
                  <a:schemeClr val="accent2"/>
                </a:solidFill>
              </a:rPr>
              <a:t>El Proceso de Importar</a:t>
            </a:r>
            <a:endParaRPr lang="es-CL" sz="4400">
              <a:solidFill>
                <a:schemeClr val="accent2"/>
              </a:solidFill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68313" y="1557338"/>
            <a:ext cx="835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23850" y="1916113"/>
            <a:ext cx="84963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 dirty="0">
                <a:solidFill>
                  <a:schemeClr val="accent2"/>
                </a:solidFill>
              </a:rPr>
              <a:t>El tipo de cambio aduanero: es el t/c observado de el penúltimo día hábil bancario del mes anterior publicado por el Diario Oficial, indicado por el Banco Central.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None/>
            </a:pPr>
            <a:endParaRPr lang="es-ES" sz="2200" dirty="0" smtClean="0">
              <a:solidFill>
                <a:schemeClr val="accent2"/>
              </a:solidFill>
            </a:endParaRP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None/>
            </a:pPr>
            <a:endParaRPr lang="es-ES" sz="2200" dirty="0">
              <a:solidFill>
                <a:schemeClr val="accent2"/>
              </a:solidFill>
            </a:endParaRP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None/>
            </a:pPr>
            <a:endParaRPr lang="es-ES" sz="2200" dirty="0">
              <a:solidFill>
                <a:schemeClr val="accent2"/>
              </a:solidFill>
            </a:endParaRP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 dirty="0">
                <a:solidFill>
                  <a:schemeClr val="accent2"/>
                </a:solidFill>
              </a:rPr>
              <a:t>El pago se efectúa en TGR, o empresas bancarias autorizadas por el SII.</a:t>
            </a:r>
          </a:p>
          <a:p>
            <a:pPr marL="342900" indent="-342900" algn="just">
              <a:spcBef>
                <a:spcPct val="50000"/>
              </a:spcBef>
            </a:pPr>
            <a:endParaRPr lang="es-ES" sz="2200" dirty="0">
              <a:solidFill>
                <a:schemeClr val="accent2"/>
              </a:solidFill>
            </a:endParaRP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None/>
            </a:pPr>
            <a:endParaRPr lang="es-ES" sz="2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792162"/>
          </a:xfrm>
        </p:spPr>
        <p:txBody>
          <a:bodyPr/>
          <a:lstStyle/>
          <a:p>
            <a:r>
              <a:rPr lang="es-ES" sz="4400">
                <a:solidFill>
                  <a:schemeClr val="accent2"/>
                </a:solidFill>
              </a:rPr>
              <a:t>El Proceso de Importar</a:t>
            </a:r>
            <a:endParaRPr lang="es-CL" sz="4400">
              <a:solidFill>
                <a:schemeClr val="accent2"/>
              </a:solidFill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68313" y="1557338"/>
            <a:ext cx="835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23850" y="1916113"/>
            <a:ext cx="84963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 dirty="0">
                <a:solidFill>
                  <a:schemeClr val="accent2"/>
                </a:solidFill>
              </a:rPr>
              <a:t>Cuando el Ag. de Aduana presenta la </a:t>
            </a:r>
            <a:r>
              <a:rPr lang="es-ES" sz="2200" dirty="0" smtClean="0">
                <a:solidFill>
                  <a:schemeClr val="accent2"/>
                </a:solidFill>
              </a:rPr>
              <a:t>DIN, </a:t>
            </a:r>
            <a:r>
              <a:rPr lang="es-ES" sz="2200" dirty="0">
                <a:solidFill>
                  <a:schemeClr val="accent2"/>
                </a:solidFill>
              </a:rPr>
              <a:t>vía electrónica ante el SA, este procede a revisarla y si está conforme de acuerdo a su normativa la acepta el mismo día.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None/>
            </a:pPr>
            <a:endParaRPr lang="es-ES" sz="2200" dirty="0">
              <a:solidFill>
                <a:schemeClr val="accent2"/>
              </a:solidFill>
            </a:endParaRP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 dirty="0">
                <a:solidFill>
                  <a:schemeClr val="accent2"/>
                </a:solidFill>
              </a:rPr>
              <a:t>Existe la posibilidad de que la </a:t>
            </a:r>
            <a:r>
              <a:rPr lang="es-ES" sz="2200" dirty="0" smtClean="0">
                <a:solidFill>
                  <a:schemeClr val="accent2"/>
                </a:solidFill>
              </a:rPr>
              <a:t>DIN, </a:t>
            </a:r>
            <a:r>
              <a:rPr lang="es-ES" sz="2200" dirty="0">
                <a:solidFill>
                  <a:schemeClr val="accent2"/>
                </a:solidFill>
              </a:rPr>
              <a:t>sea sorteada para Aforo, que puede ser físico o documentario, este trámite puede retrasar al retiro de las mercancías.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None/>
            </a:pPr>
            <a:endParaRPr lang="es-ES" sz="2200" dirty="0">
              <a:solidFill>
                <a:schemeClr val="accent2"/>
              </a:solidFill>
            </a:endParaRP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 dirty="0">
                <a:solidFill>
                  <a:schemeClr val="accent2"/>
                </a:solidFill>
              </a:rPr>
              <a:t>Efectuado el aforo dentro de las 48 hrs. Desde el momento de aceptación a trámite de la </a:t>
            </a:r>
            <a:r>
              <a:rPr lang="es-ES" sz="2200" dirty="0" smtClean="0">
                <a:solidFill>
                  <a:schemeClr val="accent2"/>
                </a:solidFill>
              </a:rPr>
              <a:t>DIN. </a:t>
            </a:r>
            <a:r>
              <a:rPr lang="es-ES" sz="2200" dirty="0">
                <a:solidFill>
                  <a:schemeClr val="accent2"/>
                </a:solidFill>
              </a:rPr>
              <a:t>se procede a legalizar el documento y a notificar al Ag. Aduana.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7388" y="1916113"/>
            <a:ext cx="7772400" cy="792162"/>
          </a:xfrm>
        </p:spPr>
        <p:txBody>
          <a:bodyPr>
            <a:normAutofit/>
          </a:bodyPr>
          <a:lstStyle/>
          <a:p>
            <a:r>
              <a:rPr lang="es-ES" sz="4400">
                <a:solidFill>
                  <a:schemeClr val="accent2"/>
                </a:solidFill>
              </a:rPr>
              <a:t>¿Qué es la Importación?</a:t>
            </a:r>
            <a:endParaRPr lang="es-CL" sz="4400">
              <a:solidFill>
                <a:schemeClr val="accent2"/>
              </a:solidFill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68313" y="1557338"/>
            <a:ext cx="835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pic>
        <p:nvPicPr>
          <p:cNvPr id="27652" name="Picture 4" descr="PREOCPD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33700" y="2781300"/>
            <a:ext cx="3276600" cy="34591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792162"/>
          </a:xfrm>
        </p:spPr>
        <p:txBody>
          <a:bodyPr/>
          <a:lstStyle/>
          <a:p>
            <a:r>
              <a:rPr lang="es-ES" sz="4400">
                <a:solidFill>
                  <a:schemeClr val="accent2"/>
                </a:solidFill>
              </a:rPr>
              <a:t>El Proceso de Importar</a:t>
            </a:r>
            <a:endParaRPr lang="es-CL" sz="4400">
              <a:solidFill>
                <a:schemeClr val="accent2"/>
              </a:solidFill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68313" y="1557338"/>
            <a:ext cx="835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23850" y="1916113"/>
            <a:ext cx="8496300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itchFamily="2" charset="2"/>
              <a:buNone/>
            </a:pPr>
            <a:r>
              <a:rPr lang="es-ES" sz="2200" b="1">
                <a:solidFill>
                  <a:schemeClr val="accent2"/>
                </a:solidFill>
              </a:rPr>
              <a:t>Retiro de las mercancías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>
                <a:solidFill>
                  <a:schemeClr val="accent2"/>
                </a:solidFill>
              </a:rPr>
              <a:t>Realizado el pago de los derechos y acreditando el pago de las tasas de almacenaje y movilización  y cualquier otro recargo cuando corresponda, el Ag. Aduanas procederá a retirar las mercancías de los recintos de deposito enviándolas al importador.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>
                <a:solidFill>
                  <a:schemeClr val="accent2"/>
                </a:solidFill>
              </a:rPr>
              <a:t>Posteriormente el Ag. Aduanas entregará la correspondiente factura comercial por el costo de la operación adjuntando los correspondientes documentos aduaneros que constatan que las mercancías se encuentran desaduanadas y los derechos de aduanas cancelados.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792162"/>
          </a:xfrm>
        </p:spPr>
        <p:txBody>
          <a:bodyPr>
            <a:normAutofit fontScale="90000"/>
          </a:bodyPr>
          <a:lstStyle/>
          <a:p>
            <a:r>
              <a:rPr lang="es-ES" sz="4400">
                <a:solidFill>
                  <a:schemeClr val="accent2"/>
                </a:solidFill>
              </a:rPr>
              <a:t>Flujo Documentos Embarque</a:t>
            </a:r>
            <a:endParaRPr lang="es-CL" sz="4400">
              <a:solidFill>
                <a:schemeClr val="accent2"/>
              </a:solidFill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68313" y="1557338"/>
            <a:ext cx="835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grpSp>
        <p:nvGrpSpPr>
          <p:cNvPr id="30725" name="Group 5"/>
          <p:cNvGrpSpPr>
            <a:grpSpLocks noChangeAspect="1"/>
          </p:cNvGrpSpPr>
          <p:nvPr/>
        </p:nvGrpSpPr>
        <p:grpSpPr bwMode="auto">
          <a:xfrm>
            <a:off x="1695450" y="1257300"/>
            <a:ext cx="5829300" cy="5600700"/>
            <a:chOff x="1134" y="3398"/>
            <a:chExt cx="9180" cy="8820"/>
          </a:xfrm>
        </p:grpSpPr>
        <p:sp>
          <p:nvSpPr>
            <p:cNvPr id="30726" name="AutoShape 6"/>
            <p:cNvSpPr>
              <a:spLocks noChangeAspect="1" noChangeArrowheads="1"/>
            </p:cNvSpPr>
            <p:nvPr/>
          </p:nvSpPr>
          <p:spPr bwMode="auto">
            <a:xfrm>
              <a:off x="1134" y="3398"/>
              <a:ext cx="9180" cy="8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pic>
          <p:nvPicPr>
            <p:cNvPr id="30727" name="Picture 7" descr="HOMBRE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74" y="6818"/>
              <a:ext cx="964" cy="854"/>
            </a:xfrm>
            <a:prstGeom prst="rect">
              <a:avLst/>
            </a:prstGeom>
            <a:noFill/>
          </p:spPr>
        </p:pic>
        <p:sp>
          <p:nvSpPr>
            <p:cNvPr id="30728" name="Text Box 8"/>
            <p:cNvSpPr txBox="1">
              <a:spLocks noChangeArrowheads="1"/>
            </p:cNvSpPr>
            <p:nvPr/>
          </p:nvSpPr>
          <p:spPr bwMode="auto">
            <a:xfrm>
              <a:off x="1494" y="7718"/>
              <a:ext cx="1440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55778" tIns="27889" rIns="55778" bIns="27889">
              <a:spAutoFit/>
            </a:bodyPr>
            <a:lstStyle/>
            <a:p>
              <a:r>
                <a:rPr lang="es-ES" altLang="ko-KR" sz="900">
                  <a:ea typeface="굴림" charset="-127"/>
                </a:rPr>
                <a:t>Importador ordenante</a:t>
              </a:r>
              <a:endParaRPr lang="es-ES_tradnl"/>
            </a:p>
          </p:txBody>
        </p:sp>
        <p:pic>
          <p:nvPicPr>
            <p:cNvPr id="30729" name="Picture 9" descr="EDIFIC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54" y="6278"/>
              <a:ext cx="911" cy="1377"/>
            </a:xfrm>
            <a:prstGeom prst="rect">
              <a:avLst/>
            </a:prstGeom>
            <a:noFill/>
          </p:spPr>
        </p:pic>
        <p:sp>
          <p:nvSpPr>
            <p:cNvPr id="30730" name="Text Box 10"/>
            <p:cNvSpPr txBox="1">
              <a:spLocks noChangeArrowheads="1"/>
            </p:cNvSpPr>
            <p:nvPr/>
          </p:nvSpPr>
          <p:spPr bwMode="auto">
            <a:xfrm>
              <a:off x="2752" y="3938"/>
              <a:ext cx="2547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55778" tIns="27889" rIns="55778" bIns="27889">
              <a:spAutoFit/>
            </a:bodyPr>
            <a:lstStyle/>
            <a:p>
              <a:r>
                <a:rPr lang="es-ES" altLang="ko-KR" sz="900">
                  <a:ea typeface="굴림" charset="-127"/>
                </a:rPr>
                <a:t>Negocia Documentos de Embarque</a:t>
              </a:r>
              <a:endParaRPr lang="es-ES_tradnl"/>
            </a:p>
          </p:txBody>
        </p:sp>
        <p:sp>
          <p:nvSpPr>
            <p:cNvPr id="30731" name="AutoShape 11"/>
            <p:cNvSpPr>
              <a:spLocks noChangeArrowheads="1"/>
            </p:cNvSpPr>
            <p:nvPr/>
          </p:nvSpPr>
          <p:spPr bwMode="auto">
            <a:xfrm>
              <a:off x="3371" y="4859"/>
              <a:ext cx="1183" cy="339"/>
            </a:xfrm>
            <a:prstGeom prst="rightArrow">
              <a:avLst>
                <a:gd name="adj1" fmla="val 50000"/>
                <a:gd name="adj2" fmla="val 87242"/>
              </a:avLst>
            </a:prstGeom>
            <a:solidFill>
              <a:srgbClr val="FFFF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  <p:pic>
          <p:nvPicPr>
            <p:cNvPr id="30732" name="Picture 12" descr="EDIFIC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174" y="4118"/>
              <a:ext cx="1472" cy="983"/>
            </a:xfrm>
            <a:prstGeom prst="rect">
              <a:avLst/>
            </a:prstGeom>
            <a:noFill/>
          </p:spPr>
        </p:pic>
        <p:sp>
          <p:nvSpPr>
            <p:cNvPr id="30733" name="AutoShape 13"/>
            <p:cNvSpPr>
              <a:spLocks noChangeArrowheads="1"/>
            </p:cNvSpPr>
            <p:nvPr/>
          </p:nvSpPr>
          <p:spPr bwMode="auto">
            <a:xfrm>
              <a:off x="8329" y="5410"/>
              <a:ext cx="365" cy="868"/>
            </a:xfrm>
            <a:prstGeom prst="downArrow">
              <a:avLst>
                <a:gd name="adj1" fmla="val 50000"/>
                <a:gd name="adj2" fmla="val 59452"/>
              </a:avLst>
            </a:prstGeom>
            <a:solidFill>
              <a:srgbClr val="FFFF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  <p:pic>
          <p:nvPicPr>
            <p:cNvPr id="30734" name="Picture 14" descr="CUENTAS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314" y="4478"/>
              <a:ext cx="1171" cy="1032"/>
            </a:xfrm>
            <a:prstGeom prst="rect">
              <a:avLst/>
            </a:prstGeom>
            <a:noFill/>
          </p:spPr>
        </p:pic>
        <p:sp>
          <p:nvSpPr>
            <p:cNvPr id="30735" name="Text Box 15"/>
            <p:cNvSpPr txBox="1">
              <a:spLocks noChangeArrowheads="1"/>
            </p:cNvSpPr>
            <p:nvPr/>
          </p:nvSpPr>
          <p:spPr bwMode="auto">
            <a:xfrm>
              <a:off x="1134" y="3758"/>
              <a:ext cx="1480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55778" tIns="27889" rIns="55778" bIns="27889">
              <a:spAutoFit/>
            </a:bodyPr>
            <a:lstStyle/>
            <a:p>
              <a:r>
                <a:rPr lang="es-ES" altLang="ko-KR" sz="900">
                  <a:ea typeface="굴림" charset="-127"/>
                </a:rPr>
                <a:t>Exportador Beneficiario</a:t>
              </a:r>
              <a:endParaRPr lang="es-ES_tradnl"/>
            </a:p>
          </p:txBody>
        </p:sp>
        <p:sp>
          <p:nvSpPr>
            <p:cNvPr id="30736" name="Text Box 16"/>
            <p:cNvSpPr txBox="1">
              <a:spLocks noChangeArrowheads="1"/>
            </p:cNvSpPr>
            <p:nvPr/>
          </p:nvSpPr>
          <p:spPr bwMode="auto">
            <a:xfrm>
              <a:off x="5274" y="6818"/>
              <a:ext cx="2548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55778" tIns="27889" rIns="55778" bIns="27889">
              <a:spAutoFit/>
            </a:bodyPr>
            <a:lstStyle/>
            <a:p>
              <a:r>
                <a:rPr lang="es-ES" altLang="ko-KR" sz="900">
                  <a:ea typeface="굴림" charset="-127"/>
                </a:rPr>
                <a:t>Endosa Documentos de Embarque al Importador</a:t>
              </a:r>
              <a:endParaRPr lang="es-ES_tradnl"/>
            </a:p>
          </p:txBody>
        </p:sp>
        <p:sp>
          <p:nvSpPr>
            <p:cNvPr id="30737" name="Text Box 17"/>
            <p:cNvSpPr txBox="1">
              <a:spLocks noChangeArrowheads="1"/>
            </p:cNvSpPr>
            <p:nvPr/>
          </p:nvSpPr>
          <p:spPr bwMode="auto">
            <a:xfrm>
              <a:off x="7974" y="7718"/>
              <a:ext cx="126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s-ES_tradnl" altLang="ko-KR" sz="900">
                  <a:latin typeface="Times New Roman" pitchFamily="18" charset="0"/>
                  <a:ea typeface="굴림" charset="-127"/>
                </a:rPr>
                <a:t>Bco Emisor</a:t>
              </a:r>
              <a:endParaRPr lang="es-ES_tradnl"/>
            </a:p>
          </p:txBody>
        </p:sp>
        <p:sp>
          <p:nvSpPr>
            <p:cNvPr id="30738" name="AutoShape 18"/>
            <p:cNvSpPr>
              <a:spLocks noChangeArrowheads="1"/>
            </p:cNvSpPr>
            <p:nvPr/>
          </p:nvSpPr>
          <p:spPr bwMode="auto">
            <a:xfrm rot="10800000">
              <a:off x="3731" y="7019"/>
              <a:ext cx="1183" cy="339"/>
            </a:xfrm>
            <a:prstGeom prst="rightArrow">
              <a:avLst>
                <a:gd name="adj1" fmla="val 50000"/>
                <a:gd name="adj2" fmla="val 87242"/>
              </a:avLst>
            </a:prstGeom>
            <a:solidFill>
              <a:srgbClr val="FFFF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30739" name="AutoShape 19"/>
            <p:cNvSpPr>
              <a:spLocks noChangeArrowheads="1"/>
            </p:cNvSpPr>
            <p:nvPr/>
          </p:nvSpPr>
          <p:spPr bwMode="auto">
            <a:xfrm>
              <a:off x="4914" y="4658"/>
              <a:ext cx="540" cy="720"/>
            </a:xfrm>
            <a:prstGeom prst="flowChartMultidocumen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30740" name="AutoShape 20"/>
            <p:cNvSpPr>
              <a:spLocks noChangeArrowheads="1"/>
            </p:cNvSpPr>
            <p:nvPr/>
          </p:nvSpPr>
          <p:spPr bwMode="auto">
            <a:xfrm>
              <a:off x="8694" y="5018"/>
              <a:ext cx="540" cy="720"/>
            </a:xfrm>
            <a:prstGeom prst="flowChartMultidocumen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30741" name="AutoShape 21"/>
            <p:cNvSpPr>
              <a:spLocks noChangeArrowheads="1"/>
            </p:cNvSpPr>
            <p:nvPr/>
          </p:nvSpPr>
          <p:spPr bwMode="auto">
            <a:xfrm>
              <a:off x="3114" y="6818"/>
              <a:ext cx="540" cy="720"/>
            </a:xfrm>
            <a:prstGeom prst="flowChartMultidocumen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30742" name="AutoShape 22"/>
            <p:cNvSpPr>
              <a:spLocks noChangeArrowheads="1"/>
            </p:cNvSpPr>
            <p:nvPr/>
          </p:nvSpPr>
          <p:spPr bwMode="auto">
            <a:xfrm>
              <a:off x="1854" y="8470"/>
              <a:ext cx="365" cy="868"/>
            </a:xfrm>
            <a:prstGeom prst="downArrow">
              <a:avLst>
                <a:gd name="adj1" fmla="val 50000"/>
                <a:gd name="adj2" fmla="val 59452"/>
              </a:avLst>
            </a:prstGeom>
            <a:solidFill>
              <a:srgbClr val="FFFF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30743" name="Text Box 23"/>
            <p:cNvSpPr txBox="1">
              <a:spLocks noChangeArrowheads="1"/>
            </p:cNvSpPr>
            <p:nvPr/>
          </p:nvSpPr>
          <p:spPr bwMode="auto">
            <a:xfrm>
              <a:off x="2214" y="8618"/>
              <a:ext cx="2880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55778" tIns="27889" rIns="55778" bIns="27889">
              <a:spAutoFit/>
            </a:bodyPr>
            <a:lstStyle/>
            <a:p>
              <a:r>
                <a:rPr lang="es-ES" altLang="ko-KR" sz="900">
                  <a:ea typeface="굴림" charset="-127"/>
                </a:rPr>
                <a:t>Otorga Mandato, Intrucciones y Documentos de Embarque</a:t>
              </a:r>
              <a:endParaRPr lang="es-ES_tradnl"/>
            </a:p>
          </p:txBody>
        </p:sp>
        <p:grpSp>
          <p:nvGrpSpPr>
            <p:cNvPr id="30744" name="Group 24"/>
            <p:cNvGrpSpPr>
              <a:grpSpLocks/>
            </p:cNvGrpSpPr>
            <p:nvPr/>
          </p:nvGrpSpPr>
          <p:grpSpPr bwMode="auto">
            <a:xfrm>
              <a:off x="1494" y="9878"/>
              <a:ext cx="1080" cy="1800"/>
              <a:chOff x="2064" y="1488"/>
              <a:chExt cx="996" cy="2038"/>
            </a:xfrm>
          </p:grpSpPr>
          <p:sp>
            <p:nvSpPr>
              <p:cNvPr id="30745" name="Freeform 25"/>
              <p:cNvSpPr>
                <a:spLocks/>
              </p:cNvSpPr>
              <p:nvPr/>
            </p:nvSpPr>
            <p:spPr bwMode="auto">
              <a:xfrm>
                <a:off x="2993" y="2230"/>
                <a:ext cx="67" cy="48"/>
              </a:xfrm>
              <a:custGeom>
                <a:avLst/>
                <a:gdLst/>
                <a:ahLst/>
                <a:cxnLst>
                  <a:cxn ang="0">
                    <a:pos x="67" y="1"/>
                  </a:cxn>
                  <a:cxn ang="0">
                    <a:pos x="59" y="5"/>
                  </a:cxn>
                  <a:cxn ang="0">
                    <a:pos x="50" y="9"/>
                  </a:cxn>
                  <a:cxn ang="0">
                    <a:pos x="40" y="14"/>
                  </a:cxn>
                  <a:cxn ang="0">
                    <a:pos x="32" y="19"/>
                  </a:cxn>
                  <a:cxn ang="0">
                    <a:pos x="23" y="27"/>
                  </a:cxn>
                  <a:cxn ang="0">
                    <a:pos x="15" y="33"/>
                  </a:cxn>
                  <a:cxn ang="0">
                    <a:pos x="8" y="40"/>
                  </a:cxn>
                  <a:cxn ang="0">
                    <a:pos x="2" y="48"/>
                  </a:cxn>
                  <a:cxn ang="0">
                    <a:pos x="0" y="41"/>
                  </a:cxn>
                  <a:cxn ang="0">
                    <a:pos x="0" y="33"/>
                  </a:cxn>
                  <a:cxn ang="0">
                    <a:pos x="4" y="25"/>
                  </a:cxn>
                  <a:cxn ang="0">
                    <a:pos x="8" y="19"/>
                  </a:cxn>
                  <a:cxn ang="0">
                    <a:pos x="13" y="16"/>
                  </a:cxn>
                  <a:cxn ang="0">
                    <a:pos x="21" y="9"/>
                  </a:cxn>
                  <a:cxn ang="0">
                    <a:pos x="29" y="3"/>
                  </a:cxn>
                  <a:cxn ang="0">
                    <a:pos x="34" y="0"/>
                  </a:cxn>
                  <a:cxn ang="0">
                    <a:pos x="67" y="1"/>
                  </a:cxn>
                </a:cxnLst>
                <a:rect l="0" t="0" r="r" b="b"/>
                <a:pathLst>
                  <a:path w="67" h="48">
                    <a:moveTo>
                      <a:pt x="67" y="1"/>
                    </a:moveTo>
                    <a:lnTo>
                      <a:pt x="59" y="5"/>
                    </a:lnTo>
                    <a:lnTo>
                      <a:pt x="50" y="9"/>
                    </a:lnTo>
                    <a:lnTo>
                      <a:pt x="40" y="14"/>
                    </a:lnTo>
                    <a:lnTo>
                      <a:pt x="32" y="19"/>
                    </a:lnTo>
                    <a:lnTo>
                      <a:pt x="23" y="27"/>
                    </a:lnTo>
                    <a:lnTo>
                      <a:pt x="15" y="33"/>
                    </a:lnTo>
                    <a:lnTo>
                      <a:pt x="8" y="40"/>
                    </a:lnTo>
                    <a:lnTo>
                      <a:pt x="2" y="48"/>
                    </a:lnTo>
                    <a:lnTo>
                      <a:pt x="0" y="41"/>
                    </a:lnTo>
                    <a:lnTo>
                      <a:pt x="0" y="33"/>
                    </a:lnTo>
                    <a:lnTo>
                      <a:pt x="4" y="25"/>
                    </a:lnTo>
                    <a:lnTo>
                      <a:pt x="8" y="19"/>
                    </a:lnTo>
                    <a:lnTo>
                      <a:pt x="13" y="16"/>
                    </a:lnTo>
                    <a:lnTo>
                      <a:pt x="21" y="9"/>
                    </a:lnTo>
                    <a:lnTo>
                      <a:pt x="29" y="3"/>
                    </a:lnTo>
                    <a:lnTo>
                      <a:pt x="34" y="0"/>
                    </a:lnTo>
                    <a:lnTo>
                      <a:pt x="67" y="1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46" name="Freeform 26"/>
              <p:cNvSpPr>
                <a:spLocks/>
              </p:cNvSpPr>
              <p:nvPr/>
            </p:nvSpPr>
            <p:spPr bwMode="auto">
              <a:xfrm>
                <a:off x="2320" y="2448"/>
                <a:ext cx="118" cy="138"/>
              </a:xfrm>
              <a:custGeom>
                <a:avLst/>
                <a:gdLst/>
                <a:ahLst/>
                <a:cxnLst>
                  <a:cxn ang="0">
                    <a:pos x="110" y="5"/>
                  </a:cxn>
                  <a:cxn ang="0">
                    <a:pos x="103" y="2"/>
                  </a:cxn>
                  <a:cxn ang="0">
                    <a:pos x="97" y="0"/>
                  </a:cxn>
                  <a:cxn ang="0">
                    <a:pos x="89" y="2"/>
                  </a:cxn>
                  <a:cxn ang="0">
                    <a:pos x="83" y="6"/>
                  </a:cxn>
                  <a:cxn ang="0">
                    <a:pos x="76" y="14"/>
                  </a:cxn>
                  <a:cxn ang="0">
                    <a:pos x="68" y="25"/>
                  </a:cxn>
                  <a:cxn ang="0">
                    <a:pos x="59" y="35"/>
                  </a:cxn>
                  <a:cxn ang="0">
                    <a:pos x="51" y="45"/>
                  </a:cxn>
                  <a:cxn ang="0">
                    <a:pos x="41" y="56"/>
                  </a:cxn>
                  <a:cxn ang="0">
                    <a:pos x="32" y="67"/>
                  </a:cxn>
                  <a:cxn ang="0">
                    <a:pos x="21" y="80"/>
                  </a:cxn>
                  <a:cxn ang="0">
                    <a:pos x="14" y="86"/>
                  </a:cxn>
                  <a:cxn ang="0">
                    <a:pos x="8" y="91"/>
                  </a:cxn>
                  <a:cxn ang="0">
                    <a:pos x="3" y="96"/>
                  </a:cxn>
                  <a:cxn ang="0">
                    <a:pos x="0" y="103"/>
                  </a:cxn>
                  <a:cxn ang="0">
                    <a:pos x="5" y="110"/>
                  </a:cxn>
                  <a:cxn ang="0">
                    <a:pos x="11" y="115"/>
                  </a:cxn>
                  <a:cxn ang="0">
                    <a:pos x="21" y="119"/>
                  </a:cxn>
                  <a:cxn ang="0">
                    <a:pos x="32" y="124"/>
                  </a:cxn>
                  <a:cxn ang="0">
                    <a:pos x="46" y="129"/>
                  </a:cxn>
                  <a:cxn ang="0">
                    <a:pos x="59" y="134"/>
                  </a:cxn>
                  <a:cxn ang="0">
                    <a:pos x="70" y="137"/>
                  </a:cxn>
                  <a:cxn ang="0">
                    <a:pos x="79" y="138"/>
                  </a:cxn>
                  <a:cxn ang="0">
                    <a:pos x="86" y="138"/>
                  </a:cxn>
                  <a:cxn ang="0">
                    <a:pos x="92" y="137"/>
                  </a:cxn>
                  <a:cxn ang="0">
                    <a:pos x="97" y="132"/>
                  </a:cxn>
                  <a:cxn ang="0">
                    <a:pos x="102" y="126"/>
                  </a:cxn>
                  <a:cxn ang="0">
                    <a:pos x="103" y="119"/>
                  </a:cxn>
                  <a:cxn ang="0">
                    <a:pos x="106" y="103"/>
                  </a:cxn>
                  <a:cxn ang="0">
                    <a:pos x="111" y="75"/>
                  </a:cxn>
                  <a:cxn ang="0">
                    <a:pos x="114" y="48"/>
                  </a:cxn>
                  <a:cxn ang="0">
                    <a:pos x="118" y="32"/>
                  </a:cxn>
                  <a:cxn ang="0">
                    <a:pos x="118" y="25"/>
                  </a:cxn>
                  <a:cxn ang="0">
                    <a:pos x="116" y="17"/>
                  </a:cxn>
                  <a:cxn ang="0">
                    <a:pos x="113" y="11"/>
                  </a:cxn>
                  <a:cxn ang="0">
                    <a:pos x="110" y="5"/>
                  </a:cxn>
                </a:cxnLst>
                <a:rect l="0" t="0" r="r" b="b"/>
                <a:pathLst>
                  <a:path w="118" h="138">
                    <a:moveTo>
                      <a:pt x="110" y="5"/>
                    </a:moveTo>
                    <a:lnTo>
                      <a:pt x="103" y="2"/>
                    </a:lnTo>
                    <a:lnTo>
                      <a:pt x="97" y="0"/>
                    </a:lnTo>
                    <a:lnTo>
                      <a:pt x="89" y="2"/>
                    </a:lnTo>
                    <a:lnTo>
                      <a:pt x="83" y="6"/>
                    </a:lnTo>
                    <a:lnTo>
                      <a:pt x="76" y="14"/>
                    </a:lnTo>
                    <a:lnTo>
                      <a:pt x="68" y="25"/>
                    </a:lnTo>
                    <a:lnTo>
                      <a:pt x="59" y="35"/>
                    </a:lnTo>
                    <a:lnTo>
                      <a:pt x="51" y="45"/>
                    </a:lnTo>
                    <a:lnTo>
                      <a:pt x="41" y="56"/>
                    </a:lnTo>
                    <a:lnTo>
                      <a:pt x="32" y="67"/>
                    </a:lnTo>
                    <a:lnTo>
                      <a:pt x="21" y="80"/>
                    </a:lnTo>
                    <a:lnTo>
                      <a:pt x="14" y="86"/>
                    </a:lnTo>
                    <a:lnTo>
                      <a:pt x="8" y="91"/>
                    </a:lnTo>
                    <a:lnTo>
                      <a:pt x="3" y="96"/>
                    </a:lnTo>
                    <a:lnTo>
                      <a:pt x="0" y="103"/>
                    </a:lnTo>
                    <a:lnTo>
                      <a:pt x="5" y="110"/>
                    </a:lnTo>
                    <a:lnTo>
                      <a:pt x="11" y="115"/>
                    </a:lnTo>
                    <a:lnTo>
                      <a:pt x="21" y="119"/>
                    </a:lnTo>
                    <a:lnTo>
                      <a:pt x="32" y="124"/>
                    </a:lnTo>
                    <a:lnTo>
                      <a:pt x="46" y="129"/>
                    </a:lnTo>
                    <a:lnTo>
                      <a:pt x="59" y="134"/>
                    </a:lnTo>
                    <a:lnTo>
                      <a:pt x="70" y="137"/>
                    </a:lnTo>
                    <a:lnTo>
                      <a:pt x="79" y="138"/>
                    </a:lnTo>
                    <a:lnTo>
                      <a:pt x="86" y="138"/>
                    </a:lnTo>
                    <a:lnTo>
                      <a:pt x="92" y="137"/>
                    </a:lnTo>
                    <a:lnTo>
                      <a:pt x="97" y="132"/>
                    </a:lnTo>
                    <a:lnTo>
                      <a:pt x="102" y="126"/>
                    </a:lnTo>
                    <a:lnTo>
                      <a:pt x="103" y="119"/>
                    </a:lnTo>
                    <a:lnTo>
                      <a:pt x="106" y="103"/>
                    </a:lnTo>
                    <a:lnTo>
                      <a:pt x="111" y="75"/>
                    </a:lnTo>
                    <a:lnTo>
                      <a:pt x="114" y="48"/>
                    </a:lnTo>
                    <a:lnTo>
                      <a:pt x="118" y="32"/>
                    </a:lnTo>
                    <a:lnTo>
                      <a:pt x="118" y="25"/>
                    </a:lnTo>
                    <a:lnTo>
                      <a:pt x="116" y="17"/>
                    </a:lnTo>
                    <a:lnTo>
                      <a:pt x="113" y="11"/>
                    </a:lnTo>
                    <a:lnTo>
                      <a:pt x="110" y="5"/>
                    </a:lnTo>
                    <a:close/>
                  </a:path>
                </a:pathLst>
              </a:custGeom>
              <a:solidFill>
                <a:srgbClr val="D6AD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47" name="Freeform 27"/>
              <p:cNvSpPr>
                <a:spLocks/>
              </p:cNvSpPr>
              <p:nvPr/>
            </p:nvSpPr>
            <p:spPr bwMode="auto">
              <a:xfrm>
                <a:off x="2404" y="2453"/>
                <a:ext cx="27" cy="25"/>
              </a:xfrm>
              <a:custGeom>
                <a:avLst/>
                <a:gdLst/>
                <a:ahLst/>
                <a:cxnLst>
                  <a:cxn ang="0">
                    <a:pos x="5" y="22"/>
                  </a:cxn>
                  <a:cxn ang="0">
                    <a:pos x="10" y="25"/>
                  </a:cxn>
                  <a:cxn ang="0">
                    <a:pos x="15" y="25"/>
                  </a:cxn>
                  <a:cxn ang="0">
                    <a:pos x="19" y="25"/>
                  </a:cxn>
                  <a:cxn ang="0">
                    <a:pos x="24" y="22"/>
                  </a:cxn>
                  <a:cxn ang="0">
                    <a:pos x="27" y="17"/>
                  </a:cxn>
                  <a:cxn ang="0">
                    <a:pos x="27" y="12"/>
                  </a:cxn>
                  <a:cxn ang="0">
                    <a:pos x="26" y="8"/>
                  </a:cxn>
                  <a:cxn ang="0">
                    <a:pos x="22" y="3"/>
                  </a:cxn>
                  <a:cxn ang="0">
                    <a:pos x="18" y="0"/>
                  </a:cxn>
                  <a:cxn ang="0">
                    <a:pos x="13" y="0"/>
                  </a:cxn>
                  <a:cxn ang="0">
                    <a:pos x="8" y="0"/>
                  </a:cxn>
                  <a:cxn ang="0">
                    <a:pos x="3" y="3"/>
                  </a:cxn>
                  <a:cxn ang="0">
                    <a:pos x="0" y="8"/>
                  </a:cxn>
                  <a:cxn ang="0">
                    <a:pos x="0" y="12"/>
                  </a:cxn>
                  <a:cxn ang="0">
                    <a:pos x="2" y="17"/>
                  </a:cxn>
                  <a:cxn ang="0">
                    <a:pos x="5" y="22"/>
                  </a:cxn>
                </a:cxnLst>
                <a:rect l="0" t="0" r="r" b="b"/>
                <a:pathLst>
                  <a:path w="27" h="25">
                    <a:moveTo>
                      <a:pt x="5" y="22"/>
                    </a:moveTo>
                    <a:lnTo>
                      <a:pt x="10" y="25"/>
                    </a:lnTo>
                    <a:lnTo>
                      <a:pt x="15" y="25"/>
                    </a:lnTo>
                    <a:lnTo>
                      <a:pt x="19" y="25"/>
                    </a:lnTo>
                    <a:lnTo>
                      <a:pt x="24" y="22"/>
                    </a:lnTo>
                    <a:lnTo>
                      <a:pt x="27" y="17"/>
                    </a:lnTo>
                    <a:lnTo>
                      <a:pt x="27" y="12"/>
                    </a:lnTo>
                    <a:lnTo>
                      <a:pt x="26" y="8"/>
                    </a:lnTo>
                    <a:lnTo>
                      <a:pt x="22" y="3"/>
                    </a:lnTo>
                    <a:lnTo>
                      <a:pt x="18" y="0"/>
                    </a:lnTo>
                    <a:lnTo>
                      <a:pt x="13" y="0"/>
                    </a:lnTo>
                    <a:lnTo>
                      <a:pt x="8" y="0"/>
                    </a:lnTo>
                    <a:lnTo>
                      <a:pt x="3" y="3"/>
                    </a:lnTo>
                    <a:lnTo>
                      <a:pt x="0" y="8"/>
                    </a:lnTo>
                    <a:lnTo>
                      <a:pt x="0" y="12"/>
                    </a:lnTo>
                    <a:lnTo>
                      <a:pt x="2" y="17"/>
                    </a:lnTo>
                    <a:lnTo>
                      <a:pt x="5" y="22"/>
                    </a:lnTo>
                    <a:close/>
                  </a:path>
                </a:pathLst>
              </a:custGeom>
              <a:solidFill>
                <a:srgbClr val="D6AD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48" name="Freeform 28"/>
              <p:cNvSpPr>
                <a:spLocks/>
              </p:cNvSpPr>
              <p:nvPr/>
            </p:nvSpPr>
            <p:spPr bwMode="auto">
              <a:xfrm>
                <a:off x="2384" y="1830"/>
                <a:ext cx="292" cy="651"/>
              </a:xfrm>
              <a:custGeom>
                <a:avLst/>
                <a:gdLst/>
                <a:ahLst/>
                <a:cxnLst>
                  <a:cxn ang="0">
                    <a:pos x="249" y="3"/>
                  </a:cxn>
                  <a:cxn ang="0">
                    <a:pos x="222" y="0"/>
                  </a:cxn>
                  <a:cxn ang="0">
                    <a:pos x="195" y="11"/>
                  </a:cxn>
                  <a:cxn ang="0">
                    <a:pos x="168" y="43"/>
                  </a:cxn>
                  <a:cxn ang="0">
                    <a:pos x="148" y="88"/>
                  </a:cxn>
                  <a:cxn ang="0">
                    <a:pos x="128" y="123"/>
                  </a:cxn>
                  <a:cxn ang="0">
                    <a:pos x="116" y="145"/>
                  </a:cxn>
                  <a:cxn ang="0">
                    <a:pos x="97" y="180"/>
                  </a:cxn>
                  <a:cxn ang="0">
                    <a:pos x="74" y="222"/>
                  </a:cxn>
                  <a:cxn ang="0">
                    <a:pos x="58" y="255"/>
                  </a:cxn>
                  <a:cxn ang="0">
                    <a:pos x="52" y="273"/>
                  </a:cxn>
                  <a:cxn ang="0">
                    <a:pos x="41" y="293"/>
                  </a:cxn>
                  <a:cxn ang="0">
                    <a:pos x="36" y="322"/>
                  </a:cxn>
                  <a:cxn ang="0">
                    <a:pos x="25" y="362"/>
                  </a:cxn>
                  <a:cxn ang="0">
                    <a:pos x="12" y="403"/>
                  </a:cxn>
                  <a:cxn ang="0">
                    <a:pos x="0" y="457"/>
                  </a:cxn>
                  <a:cxn ang="0">
                    <a:pos x="4" y="532"/>
                  </a:cxn>
                  <a:cxn ang="0">
                    <a:pos x="12" y="612"/>
                  </a:cxn>
                  <a:cxn ang="0">
                    <a:pos x="22" y="647"/>
                  </a:cxn>
                  <a:cxn ang="0">
                    <a:pos x="44" y="648"/>
                  </a:cxn>
                  <a:cxn ang="0">
                    <a:pos x="57" y="612"/>
                  </a:cxn>
                  <a:cxn ang="0">
                    <a:pos x="70" y="559"/>
                  </a:cxn>
                  <a:cxn ang="0">
                    <a:pos x="85" y="510"/>
                  </a:cxn>
                  <a:cxn ang="0">
                    <a:pos x="100" y="468"/>
                  </a:cxn>
                  <a:cxn ang="0">
                    <a:pos x="113" y="422"/>
                  </a:cxn>
                  <a:cxn ang="0">
                    <a:pos x="113" y="386"/>
                  </a:cxn>
                  <a:cxn ang="0">
                    <a:pos x="113" y="351"/>
                  </a:cxn>
                  <a:cxn ang="0">
                    <a:pos x="122" y="330"/>
                  </a:cxn>
                  <a:cxn ang="0">
                    <a:pos x="138" y="309"/>
                  </a:cxn>
                  <a:cxn ang="0">
                    <a:pos x="160" y="280"/>
                  </a:cxn>
                  <a:cxn ang="0">
                    <a:pos x="184" y="252"/>
                  </a:cxn>
                  <a:cxn ang="0">
                    <a:pos x="202" y="223"/>
                  </a:cxn>
                  <a:cxn ang="0">
                    <a:pos x="216" y="193"/>
                  </a:cxn>
                  <a:cxn ang="0">
                    <a:pos x="227" y="171"/>
                  </a:cxn>
                  <a:cxn ang="0">
                    <a:pos x="240" y="159"/>
                  </a:cxn>
                  <a:cxn ang="0">
                    <a:pos x="264" y="137"/>
                  </a:cxn>
                  <a:cxn ang="0">
                    <a:pos x="289" y="85"/>
                  </a:cxn>
                  <a:cxn ang="0">
                    <a:pos x="284" y="27"/>
                  </a:cxn>
                </a:cxnLst>
                <a:rect l="0" t="0" r="r" b="b"/>
                <a:pathLst>
                  <a:path w="292" h="651">
                    <a:moveTo>
                      <a:pt x="262" y="8"/>
                    </a:moveTo>
                    <a:lnTo>
                      <a:pt x="249" y="3"/>
                    </a:lnTo>
                    <a:lnTo>
                      <a:pt x="237" y="0"/>
                    </a:lnTo>
                    <a:lnTo>
                      <a:pt x="222" y="0"/>
                    </a:lnTo>
                    <a:lnTo>
                      <a:pt x="208" y="3"/>
                    </a:lnTo>
                    <a:lnTo>
                      <a:pt x="195" y="11"/>
                    </a:lnTo>
                    <a:lnTo>
                      <a:pt x="181" y="24"/>
                    </a:lnTo>
                    <a:lnTo>
                      <a:pt x="168" y="43"/>
                    </a:lnTo>
                    <a:lnTo>
                      <a:pt x="157" y="67"/>
                    </a:lnTo>
                    <a:lnTo>
                      <a:pt x="148" y="88"/>
                    </a:lnTo>
                    <a:lnTo>
                      <a:pt x="138" y="105"/>
                    </a:lnTo>
                    <a:lnTo>
                      <a:pt x="128" y="123"/>
                    </a:lnTo>
                    <a:lnTo>
                      <a:pt x="120" y="136"/>
                    </a:lnTo>
                    <a:lnTo>
                      <a:pt x="116" y="145"/>
                    </a:lnTo>
                    <a:lnTo>
                      <a:pt x="108" y="159"/>
                    </a:lnTo>
                    <a:lnTo>
                      <a:pt x="97" y="180"/>
                    </a:lnTo>
                    <a:lnTo>
                      <a:pt x="85" y="201"/>
                    </a:lnTo>
                    <a:lnTo>
                      <a:pt x="74" y="222"/>
                    </a:lnTo>
                    <a:lnTo>
                      <a:pt x="65" y="241"/>
                    </a:lnTo>
                    <a:lnTo>
                      <a:pt x="58" y="255"/>
                    </a:lnTo>
                    <a:lnTo>
                      <a:pt x="55" y="263"/>
                    </a:lnTo>
                    <a:lnTo>
                      <a:pt x="52" y="273"/>
                    </a:lnTo>
                    <a:lnTo>
                      <a:pt x="46" y="282"/>
                    </a:lnTo>
                    <a:lnTo>
                      <a:pt x="41" y="293"/>
                    </a:lnTo>
                    <a:lnTo>
                      <a:pt x="38" y="306"/>
                    </a:lnTo>
                    <a:lnTo>
                      <a:pt x="36" y="322"/>
                    </a:lnTo>
                    <a:lnTo>
                      <a:pt x="31" y="341"/>
                    </a:lnTo>
                    <a:lnTo>
                      <a:pt x="25" y="362"/>
                    </a:lnTo>
                    <a:lnTo>
                      <a:pt x="19" y="382"/>
                    </a:lnTo>
                    <a:lnTo>
                      <a:pt x="12" y="403"/>
                    </a:lnTo>
                    <a:lnTo>
                      <a:pt x="4" y="427"/>
                    </a:lnTo>
                    <a:lnTo>
                      <a:pt x="0" y="457"/>
                    </a:lnTo>
                    <a:lnTo>
                      <a:pt x="0" y="491"/>
                    </a:lnTo>
                    <a:lnTo>
                      <a:pt x="4" y="532"/>
                    </a:lnTo>
                    <a:lnTo>
                      <a:pt x="9" y="575"/>
                    </a:lnTo>
                    <a:lnTo>
                      <a:pt x="12" y="612"/>
                    </a:lnTo>
                    <a:lnTo>
                      <a:pt x="15" y="632"/>
                    </a:lnTo>
                    <a:lnTo>
                      <a:pt x="22" y="647"/>
                    </a:lnTo>
                    <a:lnTo>
                      <a:pt x="33" y="651"/>
                    </a:lnTo>
                    <a:lnTo>
                      <a:pt x="44" y="648"/>
                    </a:lnTo>
                    <a:lnTo>
                      <a:pt x="52" y="635"/>
                    </a:lnTo>
                    <a:lnTo>
                      <a:pt x="57" y="612"/>
                    </a:lnTo>
                    <a:lnTo>
                      <a:pt x="63" y="586"/>
                    </a:lnTo>
                    <a:lnTo>
                      <a:pt x="70" y="559"/>
                    </a:lnTo>
                    <a:lnTo>
                      <a:pt x="77" y="534"/>
                    </a:lnTo>
                    <a:lnTo>
                      <a:pt x="85" y="510"/>
                    </a:lnTo>
                    <a:lnTo>
                      <a:pt x="92" y="487"/>
                    </a:lnTo>
                    <a:lnTo>
                      <a:pt x="100" y="468"/>
                    </a:lnTo>
                    <a:lnTo>
                      <a:pt x="105" y="452"/>
                    </a:lnTo>
                    <a:lnTo>
                      <a:pt x="113" y="422"/>
                    </a:lnTo>
                    <a:lnTo>
                      <a:pt x="114" y="401"/>
                    </a:lnTo>
                    <a:lnTo>
                      <a:pt x="113" y="386"/>
                    </a:lnTo>
                    <a:lnTo>
                      <a:pt x="111" y="368"/>
                    </a:lnTo>
                    <a:lnTo>
                      <a:pt x="113" y="351"/>
                    </a:lnTo>
                    <a:lnTo>
                      <a:pt x="117" y="339"/>
                    </a:lnTo>
                    <a:lnTo>
                      <a:pt x="122" y="330"/>
                    </a:lnTo>
                    <a:lnTo>
                      <a:pt x="128" y="320"/>
                    </a:lnTo>
                    <a:lnTo>
                      <a:pt x="138" y="309"/>
                    </a:lnTo>
                    <a:lnTo>
                      <a:pt x="149" y="295"/>
                    </a:lnTo>
                    <a:lnTo>
                      <a:pt x="160" y="280"/>
                    </a:lnTo>
                    <a:lnTo>
                      <a:pt x="175" y="265"/>
                    </a:lnTo>
                    <a:lnTo>
                      <a:pt x="184" y="252"/>
                    </a:lnTo>
                    <a:lnTo>
                      <a:pt x="194" y="237"/>
                    </a:lnTo>
                    <a:lnTo>
                      <a:pt x="202" y="223"/>
                    </a:lnTo>
                    <a:lnTo>
                      <a:pt x="210" y="207"/>
                    </a:lnTo>
                    <a:lnTo>
                      <a:pt x="216" y="193"/>
                    </a:lnTo>
                    <a:lnTo>
                      <a:pt x="222" y="180"/>
                    </a:lnTo>
                    <a:lnTo>
                      <a:pt x="227" y="171"/>
                    </a:lnTo>
                    <a:lnTo>
                      <a:pt x="232" y="166"/>
                    </a:lnTo>
                    <a:lnTo>
                      <a:pt x="240" y="159"/>
                    </a:lnTo>
                    <a:lnTo>
                      <a:pt x="251" y="150"/>
                    </a:lnTo>
                    <a:lnTo>
                      <a:pt x="264" y="137"/>
                    </a:lnTo>
                    <a:lnTo>
                      <a:pt x="275" y="121"/>
                    </a:lnTo>
                    <a:lnTo>
                      <a:pt x="289" y="85"/>
                    </a:lnTo>
                    <a:lnTo>
                      <a:pt x="292" y="53"/>
                    </a:lnTo>
                    <a:lnTo>
                      <a:pt x="284" y="27"/>
                    </a:lnTo>
                    <a:lnTo>
                      <a:pt x="262" y="8"/>
                    </a:lnTo>
                    <a:close/>
                  </a:path>
                </a:pathLst>
              </a:custGeom>
              <a:solidFill>
                <a:srgbClr val="D6AD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49" name="Freeform 29"/>
              <p:cNvSpPr>
                <a:spLocks/>
              </p:cNvSpPr>
              <p:nvPr/>
            </p:nvSpPr>
            <p:spPr bwMode="auto">
              <a:xfrm>
                <a:off x="2404" y="2453"/>
                <a:ext cx="27" cy="27"/>
              </a:xfrm>
              <a:custGeom>
                <a:avLst/>
                <a:gdLst/>
                <a:ahLst/>
                <a:cxnLst>
                  <a:cxn ang="0">
                    <a:pos x="8" y="25"/>
                  </a:cxn>
                  <a:cxn ang="0">
                    <a:pos x="13" y="27"/>
                  </a:cxn>
                  <a:cxn ang="0">
                    <a:pos x="18" y="25"/>
                  </a:cxn>
                  <a:cxn ang="0">
                    <a:pos x="22" y="24"/>
                  </a:cxn>
                  <a:cxn ang="0">
                    <a:pos x="26" y="19"/>
                  </a:cxn>
                  <a:cxn ang="0">
                    <a:pos x="27" y="14"/>
                  </a:cxn>
                  <a:cxn ang="0">
                    <a:pos x="26" y="9"/>
                  </a:cxn>
                  <a:cxn ang="0">
                    <a:pos x="24" y="5"/>
                  </a:cxn>
                  <a:cxn ang="0">
                    <a:pos x="19" y="1"/>
                  </a:cxn>
                  <a:cxn ang="0">
                    <a:pos x="15" y="0"/>
                  </a:cxn>
                  <a:cxn ang="0">
                    <a:pos x="10" y="0"/>
                  </a:cxn>
                  <a:cxn ang="0">
                    <a:pos x="5" y="3"/>
                  </a:cxn>
                  <a:cxn ang="0">
                    <a:pos x="2" y="6"/>
                  </a:cxn>
                  <a:cxn ang="0">
                    <a:pos x="0" y="11"/>
                  </a:cxn>
                  <a:cxn ang="0">
                    <a:pos x="0" y="16"/>
                  </a:cxn>
                  <a:cxn ang="0">
                    <a:pos x="3" y="20"/>
                  </a:cxn>
                  <a:cxn ang="0">
                    <a:pos x="8" y="25"/>
                  </a:cxn>
                </a:cxnLst>
                <a:rect l="0" t="0" r="r" b="b"/>
                <a:pathLst>
                  <a:path w="27" h="27">
                    <a:moveTo>
                      <a:pt x="8" y="25"/>
                    </a:moveTo>
                    <a:lnTo>
                      <a:pt x="13" y="27"/>
                    </a:lnTo>
                    <a:lnTo>
                      <a:pt x="18" y="25"/>
                    </a:lnTo>
                    <a:lnTo>
                      <a:pt x="22" y="24"/>
                    </a:lnTo>
                    <a:lnTo>
                      <a:pt x="26" y="19"/>
                    </a:lnTo>
                    <a:lnTo>
                      <a:pt x="27" y="14"/>
                    </a:lnTo>
                    <a:lnTo>
                      <a:pt x="26" y="9"/>
                    </a:lnTo>
                    <a:lnTo>
                      <a:pt x="24" y="5"/>
                    </a:lnTo>
                    <a:lnTo>
                      <a:pt x="19" y="1"/>
                    </a:lnTo>
                    <a:lnTo>
                      <a:pt x="15" y="0"/>
                    </a:lnTo>
                    <a:lnTo>
                      <a:pt x="10" y="0"/>
                    </a:lnTo>
                    <a:lnTo>
                      <a:pt x="5" y="3"/>
                    </a:lnTo>
                    <a:lnTo>
                      <a:pt x="2" y="6"/>
                    </a:lnTo>
                    <a:lnTo>
                      <a:pt x="0" y="11"/>
                    </a:lnTo>
                    <a:lnTo>
                      <a:pt x="0" y="16"/>
                    </a:lnTo>
                    <a:lnTo>
                      <a:pt x="3" y="20"/>
                    </a:lnTo>
                    <a:lnTo>
                      <a:pt x="8" y="25"/>
                    </a:lnTo>
                    <a:close/>
                  </a:path>
                </a:pathLst>
              </a:custGeom>
              <a:solidFill>
                <a:srgbClr val="D6AD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50" name="Freeform 30"/>
              <p:cNvSpPr>
                <a:spLocks/>
              </p:cNvSpPr>
              <p:nvPr/>
            </p:nvSpPr>
            <p:spPr bwMode="auto">
              <a:xfrm>
                <a:off x="2592" y="1883"/>
                <a:ext cx="27" cy="27"/>
              </a:xfrm>
              <a:custGeom>
                <a:avLst/>
                <a:gdLst/>
                <a:ahLst/>
                <a:cxnLst>
                  <a:cxn ang="0">
                    <a:pos x="6" y="25"/>
                  </a:cxn>
                  <a:cxn ang="0">
                    <a:pos x="11" y="27"/>
                  </a:cxn>
                  <a:cxn ang="0">
                    <a:pos x="16" y="27"/>
                  </a:cxn>
                  <a:cxn ang="0">
                    <a:pos x="21" y="24"/>
                  </a:cxn>
                  <a:cxn ang="0">
                    <a:pos x="25" y="19"/>
                  </a:cxn>
                  <a:cxn ang="0">
                    <a:pos x="27" y="14"/>
                  </a:cxn>
                  <a:cxn ang="0">
                    <a:pos x="25" y="9"/>
                  </a:cxn>
                  <a:cxn ang="0">
                    <a:pos x="24" y="5"/>
                  </a:cxn>
                  <a:cxn ang="0">
                    <a:pos x="19" y="1"/>
                  </a:cxn>
                  <a:cxn ang="0">
                    <a:pos x="14" y="0"/>
                  </a:cxn>
                  <a:cxn ang="0">
                    <a:pos x="10" y="1"/>
                  </a:cxn>
                  <a:cxn ang="0">
                    <a:pos x="5" y="3"/>
                  </a:cxn>
                  <a:cxn ang="0">
                    <a:pos x="2" y="8"/>
                  </a:cxn>
                  <a:cxn ang="0">
                    <a:pos x="0" y="13"/>
                  </a:cxn>
                  <a:cxn ang="0">
                    <a:pos x="0" y="17"/>
                  </a:cxn>
                  <a:cxn ang="0">
                    <a:pos x="2" y="22"/>
                  </a:cxn>
                  <a:cxn ang="0">
                    <a:pos x="6" y="25"/>
                  </a:cxn>
                </a:cxnLst>
                <a:rect l="0" t="0" r="r" b="b"/>
                <a:pathLst>
                  <a:path w="27" h="27">
                    <a:moveTo>
                      <a:pt x="6" y="25"/>
                    </a:moveTo>
                    <a:lnTo>
                      <a:pt x="11" y="27"/>
                    </a:lnTo>
                    <a:lnTo>
                      <a:pt x="16" y="27"/>
                    </a:lnTo>
                    <a:lnTo>
                      <a:pt x="21" y="24"/>
                    </a:lnTo>
                    <a:lnTo>
                      <a:pt x="25" y="19"/>
                    </a:lnTo>
                    <a:lnTo>
                      <a:pt x="27" y="14"/>
                    </a:lnTo>
                    <a:lnTo>
                      <a:pt x="25" y="9"/>
                    </a:lnTo>
                    <a:lnTo>
                      <a:pt x="24" y="5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10" y="1"/>
                    </a:lnTo>
                    <a:lnTo>
                      <a:pt x="5" y="3"/>
                    </a:lnTo>
                    <a:lnTo>
                      <a:pt x="2" y="8"/>
                    </a:lnTo>
                    <a:lnTo>
                      <a:pt x="0" y="13"/>
                    </a:lnTo>
                    <a:lnTo>
                      <a:pt x="0" y="17"/>
                    </a:lnTo>
                    <a:lnTo>
                      <a:pt x="2" y="22"/>
                    </a:lnTo>
                    <a:lnTo>
                      <a:pt x="6" y="25"/>
                    </a:lnTo>
                    <a:close/>
                  </a:path>
                </a:pathLst>
              </a:custGeom>
              <a:solidFill>
                <a:srgbClr val="D6AD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51" name="Freeform 31"/>
              <p:cNvSpPr>
                <a:spLocks/>
              </p:cNvSpPr>
              <p:nvPr/>
            </p:nvSpPr>
            <p:spPr bwMode="auto">
              <a:xfrm>
                <a:off x="2353" y="1811"/>
                <a:ext cx="339" cy="647"/>
              </a:xfrm>
              <a:custGeom>
                <a:avLst/>
                <a:gdLst/>
                <a:ahLst/>
                <a:cxnLst>
                  <a:cxn ang="0">
                    <a:pos x="172" y="365"/>
                  </a:cxn>
                  <a:cxn ang="0">
                    <a:pos x="188" y="341"/>
                  </a:cxn>
                  <a:cxn ang="0">
                    <a:pos x="204" y="319"/>
                  </a:cxn>
                  <a:cxn ang="0">
                    <a:pos x="221" y="299"/>
                  </a:cxn>
                  <a:cxn ang="0">
                    <a:pos x="237" y="276"/>
                  </a:cxn>
                  <a:cxn ang="0">
                    <a:pos x="263" y="236"/>
                  </a:cxn>
                  <a:cxn ang="0">
                    <a:pos x="292" y="190"/>
                  </a:cxn>
                  <a:cxn ang="0">
                    <a:pos x="315" y="151"/>
                  </a:cxn>
                  <a:cxn ang="0">
                    <a:pos x="331" y="118"/>
                  </a:cxn>
                  <a:cxn ang="0">
                    <a:pos x="339" y="73"/>
                  </a:cxn>
                  <a:cxn ang="0">
                    <a:pos x="319" y="37"/>
                  </a:cxn>
                  <a:cxn ang="0">
                    <a:pos x="296" y="16"/>
                  </a:cxn>
                  <a:cxn ang="0">
                    <a:pos x="271" y="2"/>
                  </a:cxn>
                  <a:cxn ang="0">
                    <a:pos x="244" y="2"/>
                  </a:cxn>
                  <a:cxn ang="0">
                    <a:pos x="217" y="19"/>
                  </a:cxn>
                  <a:cxn ang="0">
                    <a:pos x="186" y="67"/>
                  </a:cxn>
                  <a:cxn ang="0">
                    <a:pos x="155" y="128"/>
                  </a:cxn>
                  <a:cxn ang="0">
                    <a:pos x="129" y="180"/>
                  </a:cxn>
                  <a:cxn ang="0">
                    <a:pos x="113" y="210"/>
                  </a:cxn>
                  <a:cxn ang="0">
                    <a:pos x="94" y="245"/>
                  </a:cxn>
                  <a:cxn ang="0">
                    <a:pos x="75" y="282"/>
                  </a:cxn>
                  <a:cxn ang="0">
                    <a:pos x="61" y="315"/>
                  </a:cxn>
                  <a:cxn ang="0">
                    <a:pos x="54" y="342"/>
                  </a:cxn>
                  <a:cxn ang="0">
                    <a:pos x="37" y="409"/>
                  </a:cxn>
                  <a:cxn ang="0">
                    <a:pos x="18" y="497"/>
                  </a:cxn>
                  <a:cxn ang="0">
                    <a:pos x="2" y="580"/>
                  </a:cxn>
                  <a:cxn ang="0">
                    <a:pos x="13" y="621"/>
                  </a:cxn>
                  <a:cxn ang="0">
                    <a:pos x="40" y="634"/>
                  </a:cxn>
                  <a:cxn ang="0">
                    <a:pos x="66" y="642"/>
                  </a:cxn>
                  <a:cxn ang="0">
                    <a:pos x="89" y="647"/>
                  </a:cxn>
                  <a:cxn ang="0">
                    <a:pos x="108" y="619"/>
                  </a:cxn>
                  <a:cxn ang="0">
                    <a:pos x="126" y="559"/>
                  </a:cxn>
                  <a:cxn ang="0">
                    <a:pos x="144" y="498"/>
                  </a:cxn>
                  <a:cxn ang="0">
                    <a:pos x="155" y="452"/>
                  </a:cxn>
                  <a:cxn ang="0">
                    <a:pos x="158" y="422"/>
                  </a:cxn>
                  <a:cxn ang="0">
                    <a:pos x="163" y="392"/>
                  </a:cxn>
                </a:cxnLst>
                <a:rect l="0" t="0" r="r" b="b"/>
                <a:pathLst>
                  <a:path w="339" h="647">
                    <a:moveTo>
                      <a:pt x="166" y="381"/>
                    </a:moveTo>
                    <a:lnTo>
                      <a:pt x="172" y="365"/>
                    </a:lnTo>
                    <a:lnTo>
                      <a:pt x="180" y="352"/>
                    </a:lnTo>
                    <a:lnTo>
                      <a:pt x="188" y="341"/>
                    </a:lnTo>
                    <a:lnTo>
                      <a:pt x="196" y="330"/>
                    </a:lnTo>
                    <a:lnTo>
                      <a:pt x="204" y="319"/>
                    </a:lnTo>
                    <a:lnTo>
                      <a:pt x="214" y="309"/>
                    </a:lnTo>
                    <a:lnTo>
                      <a:pt x="221" y="299"/>
                    </a:lnTo>
                    <a:lnTo>
                      <a:pt x="228" y="290"/>
                    </a:lnTo>
                    <a:lnTo>
                      <a:pt x="237" y="276"/>
                    </a:lnTo>
                    <a:lnTo>
                      <a:pt x="249" y="258"/>
                    </a:lnTo>
                    <a:lnTo>
                      <a:pt x="263" y="236"/>
                    </a:lnTo>
                    <a:lnTo>
                      <a:pt x="277" y="213"/>
                    </a:lnTo>
                    <a:lnTo>
                      <a:pt x="292" y="190"/>
                    </a:lnTo>
                    <a:lnTo>
                      <a:pt x="304" y="169"/>
                    </a:lnTo>
                    <a:lnTo>
                      <a:pt x="315" y="151"/>
                    </a:lnTo>
                    <a:lnTo>
                      <a:pt x="322" y="139"/>
                    </a:lnTo>
                    <a:lnTo>
                      <a:pt x="331" y="118"/>
                    </a:lnTo>
                    <a:lnTo>
                      <a:pt x="339" y="97"/>
                    </a:lnTo>
                    <a:lnTo>
                      <a:pt x="339" y="73"/>
                    </a:lnTo>
                    <a:lnTo>
                      <a:pt x="328" y="50"/>
                    </a:lnTo>
                    <a:lnTo>
                      <a:pt x="319" y="37"/>
                    </a:lnTo>
                    <a:lnTo>
                      <a:pt x="307" y="26"/>
                    </a:lnTo>
                    <a:lnTo>
                      <a:pt x="296" y="16"/>
                    </a:lnTo>
                    <a:lnTo>
                      <a:pt x="284" y="8"/>
                    </a:lnTo>
                    <a:lnTo>
                      <a:pt x="271" y="2"/>
                    </a:lnTo>
                    <a:lnTo>
                      <a:pt x="257" y="0"/>
                    </a:lnTo>
                    <a:lnTo>
                      <a:pt x="244" y="2"/>
                    </a:lnTo>
                    <a:lnTo>
                      <a:pt x="231" y="7"/>
                    </a:lnTo>
                    <a:lnTo>
                      <a:pt x="217" y="19"/>
                    </a:lnTo>
                    <a:lnTo>
                      <a:pt x="202" y="40"/>
                    </a:lnTo>
                    <a:lnTo>
                      <a:pt x="186" y="67"/>
                    </a:lnTo>
                    <a:lnTo>
                      <a:pt x="171" y="97"/>
                    </a:lnTo>
                    <a:lnTo>
                      <a:pt x="155" y="128"/>
                    </a:lnTo>
                    <a:lnTo>
                      <a:pt x="140" y="156"/>
                    </a:lnTo>
                    <a:lnTo>
                      <a:pt x="129" y="180"/>
                    </a:lnTo>
                    <a:lnTo>
                      <a:pt x="121" y="196"/>
                    </a:lnTo>
                    <a:lnTo>
                      <a:pt x="113" y="210"/>
                    </a:lnTo>
                    <a:lnTo>
                      <a:pt x="104" y="226"/>
                    </a:lnTo>
                    <a:lnTo>
                      <a:pt x="94" y="245"/>
                    </a:lnTo>
                    <a:lnTo>
                      <a:pt x="85" y="263"/>
                    </a:lnTo>
                    <a:lnTo>
                      <a:pt x="75" y="282"/>
                    </a:lnTo>
                    <a:lnTo>
                      <a:pt x="67" y="299"/>
                    </a:lnTo>
                    <a:lnTo>
                      <a:pt x="61" y="315"/>
                    </a:lnTo>
                    <a:lnTo>
                      <a:pt x="58" y="327"/>
                    </a:lnTo>
                    <a:lnTo>
                      <a:pt x="54" y="342"/>
                    </a:lnTo>
                    <a:lnTo>
                      <a:pt x="46" y="371"/>
                    </a:lnTo>
                    <a:lnTo>
                      <a:pt x="37" y="409"/>
                    </a:lnTo>
                    <a:lnTo>
                      <a:pt x="27" y="451"/>
                    </a:lnTo>
                    <a:lnTo>
                      <a:pt x="18" y="497"/>
                    </a:lnTo>
                    <a:lnTo>
                      <a:pt x="8" y="540"/>
                    </a:lnTo>
                    <a:lnTo>
                      <a:pt x="2" y="580"/>
                    </a:lnTo>
                    <a:lnTo>
                      <a:pt x="0" y="613"/>
                    </a:lnTo>
                    <a:lnTo>
                      <a:pt x="13" y="621"/>
                    </a:lnTo>
                    <a:lnTo>
                      <a:pt x="27" y="629"/>
                    </a:lnTo>
                    <a:lnTo>
                      <a:pt x="40" y="634"/>
                    </a:lnTo>
                    <a:lnTo>
                      <a:pt x="53" y="639"/>
                    </a:lnTo>
                    <a:lnTo>
                      <a:pt x="66" y="642"/>
                    </a:lnTo>
                    <a:lnTo>
                      <a:pt x="78" y="645"/>
                    </a:lnTo>
                    <a:lnTo>
                      <a:pt x="89" y="647"/>
                    </a:lnTo>
                    <a:lnTo>
                      <a:pt x="101" y="647"/>
                    </a:lnTo>
                    <a:lnTo>
                      <a:pt x="108" y="619"/>
                    </a:lnTo>
                    <a:lnTo>
                      <a:pt x="116" y="589"/>
                    </a:lnTo>
                    <a:lnTo>
                      <a:pt x="126" y="559"/>
                    </a:lnTo>
                    <a:lnTo>
                      <a:pt x="136" y="527"/>
                    </a:lnTo>
                    <a:lnTo>
                      <a:pt x="144" y="498"/>
                    </a:lnTo>
                    <a:lnTo>
                      <a:pt x="150" y="473"/>
                    </a:lnTo>
                    <a:lnTo>
                      <a:pt x="155" y="452"/>
                    </a:lnTo>
                    <a:lnTo>
                      <a:pt x="156" y="440"/>
                    </a:lnTo>
                    <a:lnTo>
                      <a:pt x="158" y="422"/>
                    </a:lnTo>
                    <a:lnTo>
                      <a:pt x="159" y="406"/>
                    </a:lnTo>
                    <a:lnTo>
                      <a:pt x="163" y="392"/>
                    </a:lnTo>
                    <a:lnTo>
                      <a:pt x="166" y="381"/>
                    </a:lnTo>
                    <a:close/>
                  </a:path>
                </a:pathLst>
              </a:custGeom>
              <a:solidFill>
                <a:srgbClr val="004C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52" name="Freeform 32"/>
              <p:cNvSpPr>
                <a:spLocks/>
              </p:cNvSpPr>
              <p:nvPr/>
            </p:nvSpPr>
            <p:spPr bwMode="auto">
              <a:xfrm>
                <a:off x="2368" y="2434"/>
                <a:ext cx="79" cy="49"/>
              </a:xfrm>
              <a:custGeom>
                <a:avLst/>
                <a:gdLst/>
                <a:ahLst/>
                <a:cxnLst>
                  <a:cxn ang="0">
                    <a:pos x="79" y="22"/>
                  </a:cxn>
                  <a:cxn ang="0">
                    <a:pos x="71" y="22"/>
                  </a:cxn>
                  <a:cxn ang="0">
                    <a:pos x="62" y="20"/>
                  </a:cxn>
                  <a:cxn ang="0">
                    <a:pos x="52" y="19"/>
                  </a:cxn>
                  <a:cxn ang="0">
                    <a:pos x="43" y="17"/>
                  </a:cxn>
                  <a:cxn ang="0">
                    <a:pos x="33" y="14"/>
                  </a:cxn>
                  <a:cxn ang="0">
                    <a:pos x="22" y="9"/>
                  </a:cxn>
                  <a:cxn ang="0">
                    <a:pos x="12" y="4"/>
                  </a:cxn>
                  <a:cxn ang="0">
                    <a:pos x="1" y="0"/>
                  </a:cxn>
                  <a:cxn ang="0">
                    <a:pos x="1" y="9"/>
                  </a:cxn>
                  <a:cxn ang="0">
                    <a:pos x="0" y="19"/>
                  </a:cxn>
                  <a:cxn ang="0">
                    <a:pos x="1" y="27"/>
                  </a:cxn>
                  <a:cxn ang="0">
                    <a:pos x="4" y="31"/>
                  </a:cxn>
                  <a:cxn ang="0">
                    <a:pos x="9" y="33"/>
                  </a:cxn>
                  <a:cxn ang="0">
                    <a:pos x="16" y="36"/>
                  </a:cxn>
                  <a:cxn ang="0">
                    <a:pos x="23" y="39"/>
                  </a:cxn>
                  <a:cxn ang="0">
                    <a:pos x="35" y="43"/>
                  </a:cxn>
                  <a:cxn ang="0">
                    <a:pos x="46" y="46"/>
                  </a:cxn>
                  <a:cxn ang="0">
                    <a:pos x="57" y="47"/>
                  </a:cxn>
                  <a:cxn ang="0">
                    <a:pos x="68" y="49"/>
                  </a:cxn>
                  <a:cxn ang="0">
                    <a:pos x="78" y="47"/>
                  </a:cxn>
                  <a:cxn ang="0">
                    <a:pos x="79" y="22"/>
                  </a:cxn>
                </a:cxnLst>
                <a:rect l="0" t="0" r="r" b="b"/>
                <a:pathLst>
                  <a:path w="79" h="49">
                    <a:moveTo>
                      <a:pt x="79" y="22"/>
                    </a:moveTo>
                    <a:lnTo>
                      <a:pt x="71" y="22"/>
                    </a:lnTo>
                    <a:lnTo>
                      <a:pt x="62" y="20"/>
                    </a:lnTo>
                    <a:lnTo>
                      <a:pt x="52" y="19"/>
                    </a:lnTo>
                    <a:lnTo>
                      <a:pt x="43" y="17"/>
                    </a:lnTo>
                    <a:lnTo>
                      <a:pt x="33" y="14"/>
                    </a:lnTo>
                    <a:lnTo>
                      <a:pt x="22" y="9"/>
                    </a:lnTo>
                    <a:lnTo>
                      <a:pt x="12" y="4"/>
                    </a:lnTo>
                    <a:lnTo>
                      <a:pt x="1" y="0"/>
                    </a:lnTo>
                    <a:lnTo>
                      <a:pt x="1" y="9"/>
                    </a:lnTo>
                    <a:lnTo>
                      <a:pt x="0" y="19"/>
                    </a:lnTo>
                    <a:lnTo>
                      <a:pt x="1" y="27"/>
                    </a:lnTo>
                    <a:lnTo>
                      <a:pt x="4" y="31"/>
                    </a:lnTo>
                    <a:lnTo>
                      <a:pt x="9" y="33"/>
                    </a:lnTo>
                    <a:lnTo>
                      <a:pt x="16" y="36"/>
                    </a:lnTo>
                    <a:lnTo>
                      <a:pt x="23" y="39"/>
                    </a:lnTo>
                    <a:lnTo>
                      <a:pt x="35" y="43"/>
                    </a:lnTo>
                    <a:lnTo>
                      <a:pt x="46" y="46"/>
                    </a:lnTo>
                    <a:lnTo>
                      <a:pt x="57" y="47"/>
                    </a:lnTo>
                    <a:lnTo>
                      <a:pt x="68" y="49"/>
                    </a:lnTo>
                    <a:lnTo>
                      <a:pt x="78" y="47"/>
                    </a:lnTo>
                    <a:lnTo>
                      <a:pt x="79" y="22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53" name="Freeform 33"/>
              <p:cNvSpPr>
                <a:spLocks/>
              </p:cNvSpPr>
              <p:nvPr/>
            </p:nvSpPr>
            <p:spPr bwMode="auto">
              <a:xfrm>
                <a:off x="2064" y="2508"/>
                <a:ext cx="461" cy="370"/>
              </a:xfrm>
              <a:custGeom>
                <a:avLst/>
                <a:gdLst/>
                <a:ahLst/>
                <a:cxnLst>
                  <a:cxn ang="0">
                    <a:pos x="362" y="370"/>
                  </a:cxn>
                  <a:cxn ang="0">
                    <a:pos x="367" y="370"/>
                  </a:cxn>
                  <a:cxn ang="0">
                    <a:pos x="372" y="368"/>
                  </a:cxn>
                  <a:cxn ang="0">
                    <a:pos x="375" y="367"/>
                  </a:cxn>
                  <a:cxn ang="0">
                    <a:pos x="377" y="363"/>
                  </a:cxn>
                  <a:cxn ang="0">
                    <a:pos x="461" y="160"/>
                  </a:cxn>
                  <a:cxn ang="0">
                    <a:pos x="461" y="157"/>
                  </a:cxn>
                  <a:cxn ang="0">
                    <a:pos x="461" y="152"/>
                  </a:cxn>
                  <a:cxn ang="0">
                    <a:pos x="458" y="149"/>
                  </a:cxn>
                  <a:cxn ang="0">
                    <a:pos x="455" y="145"/>
                  </a:cxn>
                  <a:cxn ang="0">
                    <a:pos x="98" y="0"/>
                  </a:cxn>
                  <a:cxn ang="0">
                    <a:pos x="95" y="0"/>
                  </a:cxn>
                  <a:cxn ang="0">
                    <a:pos x="90" y="0"/>
                  </a:cxn>
                  <a:cxn ang="0">
                    <a:pos x="87" y="4"/>
                  </a:cxn>
                  <a:cxn ang="0">
                    <a:pos x="84" y="7"/>
                  </a:cxn>
                  <a:cxn ang="0">
                    <a:pos x="0" y="207"/>
                  </a:cxn>
                  <a:cxn ang="0">
                    <a:pos x="0" y="212"/>
                  </a:cxn>
                  <a:cxn ang="0">
                    <a:pos x="1" y="217"/>
                  </a:cxn>
                  <a:cxn ang="0">
                    <a:pos x="3" y="220"/>
                  </a:cxn>
                  <a:cxn ang="0">
                    <a:pos x="6" y="222"/>
                  </a:cxn>
                  <a:cxn ang="0">
                    <a:pos x="362" y="370"/>
                  </a:cxn>
                </a:cxnLst>
                <a:rect l="0" t="0" r="r" b="b"/>
                <a:pathLst>
                  <a:path w="461" h="370">
                    <a:moveTo>
                      <a:pt x="362" y="370"/>
                    </a:moveTo>
                    <a:lnTo>
                      <a:pt x="367" y="370"/>
                    </a:lnTo>
                    <a:lnTo>
                      <a:pt x="372" y="368"/>
                    </a:lnTo>
                    <a:lnTo>
                      <a:pt x="375" y="367"/>
                    </a:lnTo>
                    <a:lnTo>
                      <a:pt x="377" y="363"/>
                    </a:lnTo>
                    <a:lnTo>
                      <a:pt x="461" y="160"/>
                    </a:lnTo>
                    <a:lnTo>
                      <a:pt x="461" y="157"/>
                    </a:lnTo>
                    <a:lnTo>
                      <a:pt x="461" y="152"/>
                    </a:lnTo>
                    <a:lnTo>
                      <a:pt x="458" y="149"/>
                    </a:lnTo>
                    <a:lnTo>
                      <a:pt x="455" y="145"/>
                    </a:lnTo>
                    <a:lnTo>
                      <a:pt x="98" y="0"/>
                    </a:lnTo>
                    <a:lnTo>
                      <a:pt x="95" y="0"/>
                    </a:lnTo>
                    <a:lnTo>
                      <a:pt x="90" y="0"/>
                    </a:lnTo>
                    <a:lnTo>
                      <a:pt x="87" y="4"/>
                    </a:lnTo>
                    <a:lnTo>
                      <a:pt x="84" y="7"/>
                    </a:lnTo>
                    <a:lnTo>
                      <a:pt x="0" y="207"/>
                    </a:lnTo>
                    <a:lnTo>
                      <a:pt x="0" y="212"/>
                    </a:lnTo>
                    <a:lnTo>
                      <a:pt x="1" y="217"/>
                    </a:lnTo>
                    <a:lnTo>
                      <a:pt x="3" y="220"/>
                    </a:lnTo>
                    <a:lnTo>
                      <a:pt x="6" y="222"/>
                    </a:lnTo>
                    <a:lnTo>
                      <a:pt x="362" y="3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54" name="Freeform 34"/>
              <p:cNvSpPr>
                <a:spLocks/>
              </p:cNvSpPr>
              <p:nvPr/>
            </p:nvSpPr>
            <p:spPr bwMode="auto">
              <a:xfrm>
                <a:off x="2156" y="2502"/>
                <a:ext cx="388" cy="371"/>
              </a:xfrm>
              <a:custGeom>
                <a:avLst/>
                <a:gdLst/>
                <a:ahLst/>
                <a:cxnLst>
                  <a:cxn ang="0">
                    <a:pos x="25" y="2"/>
                  </a:cxn>
                  <a:cxn ang="0">
                    <a:pos x="24" y="0"/>
                  </a:cxn>
                  <a:cxn ang="0">
                    <a:pos x="21" y="0"/>
                  </a:cxn>
                  <a:cxn ang="0">
                    <a:pos x="16" y="2"/>
                  </a:cxn>
                  <a:cxn ang="0">
                    <a:pos x="0" y="6"/>
                  </a:cxn>
                  <a:cxn ang="0">
                    <a:pos x="3" y="5"/>
                  </a:cxn>
                  <a:cxn ang="0">
                    <a:pos x="6" y="6"/>
                  </a:cxn>
                  <a:cxn ang="0">
                    <a:pos x="366" y="155"/>
                  </a:cxn>
                  <a:cxn ang="0">
                    <a:pos x="369" y="163"/>
                  </a:cxn>
                  <a:cxn ang="0">
                    <a:pos x="285" y="371"/>
                  </a:cxn>
                  <a:cxn ang="0">
                    <a:pos x="388" y="161"/>
                  </a:cxn>
                  <a:cxn ang="0">
                    <a:pos x="388" y="151"/>
                  </a:cxn>
                  <a:cxn ang="0">
                    <a:pos x="382" y="147"/>
                  </a:cxn>
                  <a:cxn ang="0">
                    <a:pos x="270" y="97"/>
                  </a:cxn>
                  <a:cxn ang="0">
                    <a:pos x="270" y="91"/>
                  </a:cxn>
                  <a:cxn ang="0">
                    <a:pos x="272" y="75"/>
                  </a:cxn>
                  <a:cxn ang="0">
                    <a:pos x="270" y="59"/>
                  </a:cxn>
                  <a:cxn ang="0">
                    <a:pos x="253" y="49"/>
                  </a:cxn>
                  <a:cxn ang="0">
                    <a:pos x="234" y="42"/>
                  </a:cxn>
                  <a:cxn ang="0">
                    <a:pos x="212" y="34"/>
                  </a:cxn>
                  <a:cxn ang="0">
                    <a:pos x="194" y="26"/>
                  </a:cxn>
                  <a:cxn ang="0">
                    <a:pos x="181" y="21"/>
                  </a:cxn>
                  <a:cxn ang="0">
                    <a:pos x="170" y="22"/>
                  </a:cxn>
                  <a:cxn ang="0">
                    <a:pos x="162" y="37"/>
                  </a:cxn>
                  <a:cxn ang="0">
                    <a:pos x="157" y="43"/>
                  </a:cxn>
                  <a:cxn ang="0">
                    <a:pos x="151" y="43"/>
                  </a:cxn>
                  <a:cxn ang="0">
                    <a:pos x="146" y="46"/>
                  </a:cxn>
                  <a:cxn ang="0">
                    <a:pos x="169" y="61"/>
                  </a:cxn>
                  <a:cxn ang="0">
                    <a:pos x="175" y="49"/>
                  </a:cxn>
                  <a:cxn ang="0">
                    <a:pos x="177" y="43"/>
                  </a:cxn>
                  <a:cxn ang="0">
                    <a:pos x="180" y="40"/>
                  </a:cxn>
                  <a:cxn ang="0">
                    <a:pos x="186" y="42"/>
                  </a:cxn>
                  <a:cxn ang="0">
                    <a:pos x="197" y="46"/>
                  </a:cxn>
                  <a:cxn ang="0">
                    <a:pos x="218" y="54"/>
                  </a:cxn>
                  <a:cxn ang="0">
                    <a:pos x="239" y="62"/>
                  </a:cxn>
                  <a:cxn ang="0">
                    <a:pos x="251" y="67"/>
                  </a:cxn>
                  <a:cxn ang="0">
                    <a:pos x="253" y="70"/>
                  </a:cxn>
                  <a:cxn ang="0">
                    <a:pos x="253" y="75"/>
                  </a:cxn>
                  <a:cxn ang="0">
                    <a:pos x="251" y="83"/>
                  </a:cxn>
                  <a:cxn ang="0">
                    <a:pos x="248" y="92"/>
                  </a:cxn>
                </a:cxnLst>
                <a:rect l="0" t="0" r="r" b="b"/>
                <a:pathLst>
                  <a:path w="388" h="371">
                    <a:moveTo>
                      <a:pt x="248" y="92"/>
                    </a:moveTo>
                    <a:lnTo>
                      <a:pt x="25" y="2"/>
                    </a:lnTo>
                    <a:lnTo>
                      <a:pt x="24" y="0"/>
                    </a:lnTo>
                    <a:lnTo>
                      <a:pt x="24" y="0"/>
                    </a:lnTo>
                    <a:lnTo>
                      <a:pt x="22" y="0"/>
                    </a:lnTo>
                    <a:lnTo>
                      <a:pt x="21" y="0"/>
                    </a:lnTo>
                    <a:lnTo>
                      <a:pt x="19" y="0"/>
                    </a:lnTo>
                    <a:lnTo>
                      <a:pt x="16" y="2"/>
                    </a:lnTo>
                    <a:lnTo>
                      <a:pt x="8" y="3"/>
                    </a:lnTo>
                    <a:lnTo>
                      <a:pt x="0" y="6"/>
                    </a:lnTo>
                    <a:lnTo>
                      <a:pt x="1" y="5"/>
                    </a:lnTo>
                    <a:lnTo>
                      <a:pt x="3" y="5"/>
                    </a:lnTo>
                    <a:lnTo>
                      <a:pt x="5" y="5"/>
                    </a:lnTo>
                    <a:lnTo>
                      <a:pt x="6" y="6"/>
                    </a:lnTo>
                    <a:lnTo>
                      <a:pt x="363" y="151"/>
                    </a:lnTo>
                    <a:lnTo>
                      <a:pt x="366" y="155"/>
                    </a:lnTo>
                    <a:lnTo>
                      <a:pt x="369" y="158"/>
                    </a:lnTo>
                    <a:lnTo>
                      <a:pt x="369" y="163"/>
                    </a:lnTo>
                    <a:lnTo>
                      <a:pt x="369" y="166"/>
                    </a:lnTo>
                    <a:lnTo>
                      <a:pt x="285" y="371"/>
                    </a:lnTo>
                    <a:lnTo>
                      <a:pt x="309" y="350"/>
                    </a:lnTo>
                    <a:lnTo>
                      <a:pt x="388" y="161"/>
                    </a:lnTo>
                    <a:lnTo>
                      <a:pt x="388" y="156"/>
                    </a:lnTo>
                    <a:lnTo>
                      <a:pt x="388" y="151"/>
                    </a:lnTo>
                    <a:lnTo>
                      <a:pt x="385" y="148"/>
                    </a:lnTo>
                    <a:lnTo>
                      <a:pt x="382" y="147"/>
                    </a:lnTo>
                    <a:lnTo>
                      <a:pt x="269" y="102"/>
                    </a:lnTo>
                    <a:lnTo>
                      <a:pt x="270" y="97"/>
                    </a:lnTo>
                    <a:lnTo>
                      <a:pt x="270" y="94"/>
                    </a:lnTo>
                    <a:lnTo>
                      <a:pt x="270" y="91"/>
                    </a:lnTo>
                    <a:lnTo>
                      <a:pt x="267" y="89"/>
                    </a:lnTo>
                    <a:lnTo>
                      <a:pt x="272" y="75"/>
                    </a:lnTo>
                    <a:lnTo>
                      <a:pt x="274" y="65"/>
                    </a:lnTo>
                    <a:lnTo>
                      <a:pt x="270" y="59"/>
                    </a:lnTo>
                    <a:lnTo>
                      <a:pt x="261" y="53"/>
                    </a:lnTo>
                    <a:lnTo>
                      <a:pt x="253" y="49"/>
                    </a:lnTo>
                    <a:lnTo>
                      <a:pt x="243" y="46"/>
                    </a:lnTo>
                    <a:lnTo>
                      <a:pt x="234" y="42"/>
                    </a:lnTo>
                    <a:lnTo>
                      <a:pt x="223" y="38"/>
                    </a:lnTo>
                    <a:lnTo>
                      <a:pt x="212" y="34"/>
                    </a:lnTo>
                    <a:lnTo>
                      <a:pt x="202" y="30"/>
                    </a:lnTo>
                    <a:lnTo>
                      <a:pt x="194" y="26"/>
                    </a:lnTo>
                    <a:lnTo>
                      <a:pt x="189" y="24"/>
                    </a:lnTo>
                    <a:lnTo>
                      <a:pt x="181" y="21"/>
                    </a:lnTo>
                    <a:lnTo>
                      <a:pt x="175" y="21"/>
                    </a:lnTo>
                    <a:lnTo>
                      <a:pt x="170" y="22"/>
                    </a:lnTo>
                    <a:lnTo>
                      <a:pt x="165" y="29"/>
                    </a:lnTo>
                    <a:lnTo>
                      <a:pt x="162" y="37"/>
                    </a:lnTo>
                    <a:lnTo>
                      <a:pt x="159" y="42"/>
                    </a:lnTo>
                    <a:lnTo>
                      <a:pt x="157" y="43"/>
                    </a:lnTo>
                    <a:lnTo>
                      <a:pt x="156" y="45"/>
                    </a:lnTo>
                    <a:lnTo>
                      <a:pt x="151" y="43"/>
                    </a:lnTo>
                    <a:lnTo>
                      <a:pt x="148" y="45"/>
                    </a:lnTo>
                    <a:lnTo>
                      <a:pt x="146" y="46"/>
                    </a:lnTo>
                    <a:lnTo>
                      <a:pt x="145" y="49"/>
                    </a:lnTo>
                    <a:lnTo>
                      <a:pt x="169" y="61"/>
                    </a:lnTo>
                    <a:lnTo>
                      <a:pt x="172" y="54"/>
                    </a:lnTo>
                    <a:lnTo>
                      <a:pt x="175" y="49"/>
                    </a:lnTo>
                    <a:lnTo>
                      <a:pt x="175" y="46"/>
                    </a:lnTo>
                    <a:lnTo>
                      <a:pt x="177" y="43"/>
                    </a:lnTo>
                    <a:lnTo>
                      <a:pt x="178" y="42"/>
                    </a:lnTo>
                    <a:lnTo>
                      <a:pt x="180" y="40"/>
                    </a:lnTo>
                    <a:lnTo>
                      <a:pt x="183" y="40"/>
                    </a:lnTo>
                    <a:lnTo>
                      <a:pt x="186" y="42"/>
                    </a:lnTo>
                    <a:lnTo>
                      <a:pt x="189" y="43"/>
                    </a:lnTo>
                    <a:lnTo>
                      <a:pt x="197" y="46"/>
                    </a:lnTo>
                    <a:lnTo>
                      <a:pt x="207" y="49"/>
                    </a:lnTo>
                    <a:lnTo>
                      <a:pt x="218" y="54"/>
                    </a:lnTo>
                    <a:lnTo>
                      <a:pt x="229" y="59"/>
                    </a:lnTo>
                    <a:lnTo>
                      <a:pt x="239" y="62"/>
                    </a:lnTo>
                    <a:lnTo>
                      <a:pt x="247" y="65"/>
                    </a:lnTo>
                    <a:lnTo>
                      <a:pt x="251" y="67"/>
                    </a:lnTo>
                    <a:lnTo>
                      <a:pt x="253" y="69"/>
                    </a:lnTo>
                    <a:lnTo>
                      <a:pt x="253" y="70"/>
                    </a:lnTo>
                    <a:lnTo>
                      <a:pt x="253" y="73"/>
                    </a:lnTo>
                    <a:lnTo>
                      <a:pt x="253" y="75"/>
                    </a:lnTo>
                    <a:lnTo>
                      <a:pt x="253" y="78"/>
                    </a:lnTo>
                    <a:lnTo>
                      <a:pt x="251" y="83"/>
                    </a:lnTo>
                    <a:lnTo>
                      <a:pt x="250" y="89"/>
                    </a:lnTo>
                    <a:lnTo>
                      <a:pt x="248" y="9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55" name="Freeform 35"/>
              <p:cNvSpPr>
                <a:spLocks/>
              </p:cNvSpPr>
              <p:nvPr/>
            </p:nvSpPr>
            <p:spPr bwMode="auto">
              <a:xfrm>
                <a:off x="2567" y="1488"/>
                <a:ext cx="227" cy="347"/>
              </a:xfrm>
              <a:custGeom>
                <a:avLst/>
                <a:gdLst/>
                <a:ahLst/>
                <a:cxnLst>
                  <a:cxn ang="0">
                    <a:pos x="87" y="6"/>
                  </a:cxn>
                  <a:cxn ang="0">
                    <a:pos x="113" y="0"/>
                  </a:cxn>
                  <a:cxn ang="0">
                    <a:pos x="141" y="5"/>
                  </a:cxn>
                  <a:cxn ang="0">
                    <a:pos x="175" y="21"/>
                  </a:cxn>
                  <a:cxn ang="0">
                    <a:pos x="208" y="48"/>
                  </a:cxn>
                  <a:cxn ang="0">
                    <a:pos x="227" y="88"/>
                  </a:cxn>
                  <a:cxn ang="0">
                    <a:pos x="226" y="124"/>
                  </a:cxn>
                  <a:cxn ang="0">
                    <a:pos x="222" y="145"/>
                  </a:cxn>
                  <a:cxn ang="0">
                    <a:pos x="218" y="156"/>
                  </a:cxn>
                  <a:cxn ang="0">
                    <a:pos x="214" y="166"/>
                  </a:cxn>
                  <a:cxn ang="0">
                    <a:pos x="218" y="180"/>
                  </a:cxn>
                  <a:cxn ang="0">
                    <a:pos x="222" y="201"/>
                  </a:cxn>
                  <a:cxn ang="0">
                    <a:pos x="222" y="209"/>
                  </a:cxn>
                  <a:cxn ang="0">
                    <a:pos x="219" y="213"/>
                  </a:cxn>
                  <a:cxn ang="0">
                    <a:pos x="214" y="215"/>
                  </a:cxn>
                  <a:cxn ang="0">
                    <a:pos x="210" y="215"/>
                  </a:cxn>
                  <a:cxn ang="0">
                    <a:pos x="205" y="215"/>
                  </a:cxn>
                  <a:cxn ang="0">
                    <a:pos x="202" y="220"/>
                  </a:cxn>
                  <a:cxn ang="0">
                    <a:pos x="202" y="224"/>
                  </a:cxn>
                  <a:cxn ang="0">
                    <a:pos x="202" y="229"/>
                  </a:cxn>
                  <a:cxn ang="0">
                    <a:pos x="198" y="231"/>
                  </a:cxn>
                  <a:cxn ang="0">
                    <a:pos x="194" y="231"/>
                  </a:cxn>
                  <a:cxn ang="0">
                    <a:pos x="184" y="226"/>
                  </a:cxn>
                  <a:cxn ang="0">
                    <a:pos x="171" y="221"/>
                  </a:cxn>
                  <a:cxn ang="0">
                    <a:pos x="167" y="221"/>
                  </a:cxn>
                  <a:cxn ang="0">
                    <a:pos x="165" y="226"/>
                  </a:cxn>
                  <a:cxn ang="0">
                    <a:pos x="168" y="229"/>
                  </a:cxn>
                  <a:cxn ang="0">
                    <a:pos x="179" y="237"/>
                  </a:cxn>
                  <a:cxn ang="0">
                    <a:pos x="186" y="244"/>
                  </a:cxn>
                  <a:cxn ang="0">
                    <a:pos x="186" y="252"/>
                  </a:cxn>
                  <a:cxn ang="0">
                    <a:pos x="179" y="255"/>
                  </a:cxn>
                  <a:cxn ang="0">
                    <a:pos x="175" y="261"/>
                  </a:cxn>
                  <a:cxn ang="0">
                    <a:pos x="173" y="274"/>
                  </a:cxn>
                  <a:cxn ang="0">
                    <a:pos x="159" y="287"/>
                  </a:cxn>
                  <a:cxn ang="0">
                    <a:pos x="140" y="283"/>
                  </a:cxn>
                  <a:cxn ang="0">
                    <a:pos x="132" y="280"/>
                  </a:cxn>
                  <a:cxn ang="0">
                    <a:pos x="127" y="279"/>
                  </a:cxn>
                  <a:cxn ang="0">
                    <a:pos x="122" y="282"/>
                  </a:cxn>
                  <a:cxn ang="0">
                    <a:pos x="113" y="296"/>
                  </a:cxn>
                  <a:cxn ang="0">
                    <a:pos x="93" y="322"/>
                  </a:cxn>
                  <a:cxn ang="0">
                    <a:pos x="68" y="342"/>
                  </a:cxn>
                  <a:cxn ang="0">
                    <a:pos x="39" y="347"/>
                  </a:cxn>
                  <a:cxn ang="0">
                    <a:pos x="7" y="331"/>
                  </a:cxn>
                  <a:cxn ang="0">
                    <a:pos x="0" y="298"/>
                  </a:cxn>
                  <a:cxn ang="0">
                    <a:pos x="14" y="253"/>
                  </a:cxn>
                  <a:cxn ang="0">
                    <a:pos x="33" y="202"/>
                  </a:cxn>
                  <a:cxn ang="0">
                    <a:pos x="27" y="162"/>
                  </a:cxn>
                  <a:cxn ang="0">
                    <a:pos x="20" y="118"/>
                  </a:cxn>
                  <a:cxn ang="0">
                    <a:pos x="28" y="70"/>
                  </a:cxn>
                  <a:cxn ang="0">
                    <a:pos x="54" y="29"/>
                  </a:cxn>
                </a:cxnLst>
                <a:rect l="0" t="0" r="r" b="b"/>
                <a:pathLst>
                  <a:path w="227" h="347">
                    <a:moveTo>
                      <a:pt x="76" y="13"/>
                    </a:moveTo>
                    <a:lnTo>
                      <a:pt x="87" y="6"/>
                    </a:lnTo>
                    <a:lnTo>
                      <a:pt x="100" y="3"/>
                    </a:lnTo>
                    <a:lnTo>
                      <a:pt x="113" y="0"/>
                    </a:lnTo>
                    <a:lnTo>
                      <a:pt x="127" y="2"/>
                    </a:lnTo>
                    <a:lnTo>
                      <a:pt x="141" y="5"/>
                    </a:lnTo>
                    <a:lnTo>
                      <a:pt x="157" y="10"/>
                    </a:lnTo>
                    <a:lnTo>
                      <a:pt x="175" y="21"/>
                    </a:lnTo>
                    <a:lnTo>
                      <a:pt x="192" y="33"/>
                    </a:lnTo>
                    <a:lnTo>
                      <a:pt x="208" y="48"/>
                    </a:lnTo>
                    <a:lnTo>
                      <a:pt x="221" y="65"/>
                    </a:lnTo>
                    <a:lnTo>
                      <a:pt x="227" y="88"/>
                    </a:lnTo>
                    <a:lnTo>
                      <a:pt x="227" y="115"/>
                    </a:lnTo>
                    <a:lnTo>
                      <a:pt x="226" y="124"/>
                    </a:lnTo>
                    <a:lnTo>
                      <a:pt x="224" y="134"/>
                    </a:lnTo>
                    <a:lnTo>
                      <a:pt x="222" y="145"/>
                    </a:lnTo>
                    <a:lnTo>
                      <a:pt x="221" y="151"/>
                    </a:lnTo>
                    <a:lnTo>
                      <a:pt x="218" y="156"/>
                    </a:lnTo>
                    <a:lnTo>
                      <a:pt x="216" y="161"/>
                    </a:lnTo>
                    <a:lnTo>
                      <a:pt x="214" y="166"/>
                    </a:lnTo>
                    <a:lnTo>
                      <a:pt x="214" y="172"/>
                    </a:lnTo>
                    <a:lnTo>
                      <a:pt x="218" y="180"/>
                    </a:lnTo>
                    <a:lnTo>
                      <a:pt x="219" y="191"/>
                    </a:lnTo>
                    <a:lnTo>
                      <a:pt x="222" y="201"/>
                    </a:lnTo>
                    <a:lnTo>
                      <a:pt x="222" y="205"/>
                    </a:lnTo>
                    <a:lnTo>
                      <a:pt x="222" y="209"/>
                    </a:lnTo>
                    <a:lnTo>
                      <a:pt x="221" y="210"/>
                    </a:lnTo>
                    <a:lnTo>
                      <a:pt x="219" y="213"/>
                    </a:lnTo>
                    <a:lnTo>
                      <a:pt x="218" y="215"/>
                    </a:lnTo>
                    <a:lnTo>
                      <a:pt x="214" y="215"/>
                    </a:lnTo>
                    <a:lnTo>
                      <a:pt x="213" y="215"/>
                    </a:lnTo>
                    <a:lnTo>
                      <a:pt x="210" y="215"/>
                    </a:lnTo>
                    <a:lnTo>
                      <a:pt x="206" y="215"/>
                    </a:lnTo>
                    <a:lnTo>
                      <a:pt x="205" y="215"/>
                    </a:lnTo>
                    <a:lnTo>
                      <a:pt x="202" y="216"/>
                    </a:lnTo>
                    <a:lnTo>
                      <a:pt x="202" y="220"/>
                    </a:lnTo>
                    <a:lnTo>
                      <a:pt x="202" y="223"/>
                    </a:lnTo>
                    <a:lnTo>
                      <a:pt x="202" y="224"/>
                    </a:lnTo>
                    <a:lnTo>
                      <a:pt x="202" y="228"/>
                    </a:lnTo>
                    <a:lnTo>
                      <a:pt x="202" y="229"/>
                    </a:lnTo>
                    <a:lnTo>
                      <a:pt x="200" y="231"/>
                    </a:lnTo>
                    <a:lnTo>
                      <a:pt x="198" y="231"/>
                    </a:lnTo>
                    <a:lnTo>
                      <a:pt x="195" y="231"/>
                    </a:lnTo>
                    <a:lnTo>
                      <a:pt x="194" y="231"/>
                    </a:lnTo>
                    <a:lnTo>
                      <a:pt x="191" y="229"/>
                    </a:lnTo>
                    <a:lnTo>
                      <a:pt x="184" y="226"/>
                    </a:lnTo>
                    <a:lnTo>
                      <a:pt x="178" y="224"/>
                    </a:lnTo>
                    <a:lnTo>
                      <a:pt x="171" y="221"/>
                    </a:lnTo>
                    <a:lnTo>
                      <a:pt x="168" y="221"/>
                    </a:lnTo>
                    <a:lnTo>
                      <a:pt x="167" y="221"/>
                    </a:lnTo>
                    <a:lnTo>
                      <a:pt x="165" y="223"/>
                    </a:lnTo>
                    <a:lnTo>
                      <a:pt x="165" y="226"/>
                    </a:lnTo>
                    <a:lnTo>
                      <a:pt x="165" y="226"/>
                    </a:lnTo>
                    <a:lnTo>
                      <a:pt x="168" y="229"/>
                    </a:lnTo>
                    <a:lnTo>
                      <a:pt x="175" y="232"/>
                    </a:lnTo>
                    <a:lnTo>
                      <a:pt x="179" y="237"/>
                    </a:lnTo>
                    <a:lnTo>
                      <a:pt x="184" y="240"/>
                    </a:lnTo>
                    <a:lnTo>
                      <a:pt x="186" y="244"/>
                    </a:lnTo>
                    <a:lnTo>
                      <a:pt x="187" y="248"/>
                    </a:lnTo>
                    <a:lnTo>
                      <a:pt x="186" y="252"/>
                    </a:lnTo>
                    <a:lnTo>
                      <a:pt x="184" y="253"/>
                    </a:lnTo>
                    <a:lnTo>
                      <a:pt x="179" y="255"/>
                    </a:lnTo>
                    <a:lnTo>
                      <a:pt x="176" y="258"/>
                    </a:lnTo>
                    <a:lnTo>
                      <a:pt x="175" y="261"/>
                    </a:lnTo>
                    <a:lnTo>
                      <a:pt x="175" y="266"/>
                    </a:lnTo>
                    <a:lnTo>
                      <a:pt x="173" y="274"/>
                    </a:lnTo>
                    <a:lnTo>
                      <a:pt x="168" y="282"/>
                    </a:lnTo>
                    <a:lnTo>
                      <a:pt x="159" y="287"/>
                    </a:lnTo>
                    <a:lnTo>
                      <a:pt x="144" y="285"/>
                    </a:lnTo>
                    <a:lnTo>
                      <a:pt x="140" y="283"/>
                    </a:lnTo>
                    <a:lnTo>
                      <a:pt x="135" y="282"/>
                    </a:lnTo>
                    <a:lnTo>
                      <a:pt x="132" y="280"/>
                    </a:lnTo>
                    <a:lnTo>
                      <a:pt x="128" y="279"/>
                    </a:lnTo>
                    <a:lnTo>
                      <a:pt x="127" y="279"/>
                    </a:lnTo>
                    <a:lnTo>
                      <a:pt x="124" y="279"/>
                    </a:lnTo>
                    <a:lnTo>
                      <a:pt x="122" y="282"/>
                    </a:lnTo>
                    <a:lnTo>
                      <a:pt x="120" y="283"/>
                    </a:lnTo>
                    <a:lnTo>
                      <a:pt x="113" y="296"/>
                    </a:lnTo>
                    <a:lnTo>
                      <a:pt x="105" y="309"/>
                    </a:lnTo>
                    <a:lnTo>
                      <a:pt x="93" y="322"/>
                    </a:lnTo>
                    <a:lnTo>
                      <a:pt x="82" y="333"/>
                    </a:lnTo>
                    <a:lnTo>
                      <a:pt x="68" y="342"/>
                    </a:lnTo>
                    <a:lnTo>
                      <a:pt x="54" y="347"/>
                    </a:lnTo>
                    <a:lnTo>
                      <a:pt x="39" y="347"/>
                    </a:lnTo>
                    <a:lnTo>
                      <a:pt x="22" y="342"/>
                    </a:lnTo>
                    <a:lnTo>
                      <a:pt x="7" y="331"/>
                    </a:lnTo>
                    <a:lnTo>
                      <a:pt x="1" y="317"/>
                    </a:lnTo>
                    <a:lnTo>
                      <a:pt x="0" y="298"/>
                    </a:lnTo>
                    <a:lnTo>
                      <a:pt x="4" y="279"/>
                    </a:lnTo>
                    <a:lnTo>
                      <a:pt x="14" y="253"/>
                    </a:lnTo>
                    <a:lnTo>
                      <a:pt x="25" y="228"/>
                    </a:lnTo>
                    <a:lnTo>
                      <a:pt x="33" y="202"/>
                    </a:lnTo>
                    <a:lnTo>
                      <a:pt x="33" y="183"/>
                    </a:lnTo>
                    <a:lnTo>
                      <a:pt x="27" y="162"/>
                    </a:lnTo>
                    <a:lnTo>
                      <a:pt x="22" y="140"/>
                    </a:lnTo>
                    <a:lnTo>
                      <a:pt x="20" y="118"/>
                    </a:lnTo>
                    <a:lnTo>
                      <a:pt x="22" y="94"/>
                    </a:lnTo>
                    <a:lnTo>
                      <a:pt x="28" y="70"/>
                    </a:lnTo>
                    <a:lnTo>
                      <a:pt x="38" y="49"/>
                    </a:lnTo>
                    <a:lnTo>
                      <a:pt x="54" y="29"/>
                    </a:lnTo>
                    <a:lnTo>
                      <a:pt x="76" y="13"/>
                    </a:lnTo>
                    <a:close/>
                  </a:path>
                </a:pathLst>
              </a:custGeom>
              <a:solidFill>
                <a:srgbClr val="D6AD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56" name="Freeform 36"/>
              <p:cNvSpPr>
                <a:spLocks/>
              </p:cNvSpPr>
              <p:nvPr/>
            </p:nvSpPr>
            <p:spPr bwMode="auto">
              <a:xfrm>
                <a:off x="2600" y="1781"/>
                <a:ext cx="27" cy="27"/>
              </a:xfrm>
              <a:custGeom>
                <a:avLst/>
                <a:gdLst/>
                <a:ahLst/>
                <a:cxnLst>
                  <a:cxn ang="0">
                    <a:pos x="8" y="27"/>
                  </a:cxn>
                  <a:cxn ang="0">
                    <a:pos x="13" y="27"/>
                  </a:cxn>
                  <a:cxn ang="0">
                    <a:pos x="17" y="27"/>
                  </a:cxn>
                  <a:cxn ang="0">
                    <a:pos x="22" y="24"/>
                  </a:cxn>
                  <a:cxn ang="0">
                    <a:pos x="25" y="19"/>
                  </a:cxn>
                  <a:cxn ang="0">
                    <a:pos x="27" y="14"/>
                  </a:cxn>
                  <a:cxn ang="0">
                    <a:pos x="25" y="9"/>
                  </a:cxn>
                  <a:cxn ang="0">
                    <a:pos x="24" y="5"/>
                  </a:cxn>
                  <a:cxn ang="0">
                    <a:pos x="19" y="1"/>
                  </a:cxn>
                  <a:cxn ang="0">
                    <a:pos x="13" y="0"/>
                  </a:cxn>
                  <a:cxn ang="0">
                    <a:pos x="8" y="1"/>
                  </a:cxn>
                  <a:cxn ang="0">
                    <a:pos x="3" y="3"/>
                  </a:cxn>
                  <a:cxn ang="0">
                    <a:pos x="0" y="8"/>
                  </a:cxn>
                  <a:cxn ang="0">
                    <a:pos x="0" y="14"/>
                  </a:cxn>
                  <a:cxn ang="0">
                    <a:pos x="2" y="19"/>
                  </a:cxn>
                  <a:cxn ang="0">
                    <a:pos x="3" y="24"/>
                  </a:cxn>
                  <a:cxn ang="0">
                    <a:pos x="8" y="27"/>
                  </a:cxn>
                </a:cxnLst>
                <a:rect l="0" t="0" r="r" b="b"/>
                <a:pathLst>
                  <a:path w="27" h="27">
                    <a:moveTo>
                      <a:pt x="8" y="27"/>
                    </a:moveTo>
                    <a:lnTo>
                      <a:pt x="13" y="27"/>
                    </a:lnTo>
                    <a:lnTo>
                      <a:pt x="17" y="27"/>
                    </a:lnTo>
                    <a:lnTo>
                      <a:pt x="22" y="24"/>
                    </a:lnTo>
                    <a:lnTo>
                      <a:pt x="25" y="19"/>
                    </a:lnTo>
                    <a:lnTo>
                      <a:pt x="27" y="14"/>
                    </a:lnTo>
                    <a:lnTo>
                      <a:pt x="25" y="9"/>
                    </a:lnTo>
                    <a:lnTo>
                      <a:pt x="24" y="5"/>
                    </a:lnTo>
                    <a:lnTo>
                      <a:pt x="19" y="1"/>
                    </a:lnTo>
                    <a:lnTo>
                      <a:pt x="13" y="0"/>
                    </a:lnTo>
                    <a:lnTo>
                      <a:pt x="8" y="1"/>
                    </a:lnTo>
                    <a:lnTo>
                      <a:pt x="3" y="3"/>
                    </a:lnTo>
                    <a:lnTo>
                      <a:pt x="0" y="8"/>
                    </a:lnTo>
                    <a:lnTo>
                      <a:pt x="0" y="14"/>
                    </a:lnTo>
                    <a:lnTo>
                      <a:pt x="2" y="19"/>
                    </a:lnTo>
                    <a:lnTo>
                      <a:pt x="3" y="24"/>
                    </a:lnTo>
                    <a:lnTo>
                      <a:pt x="8" y="27"/>
                    </a:lnTo>
                    <a:close/>
                  </a:path>
                </a:pathLst>
              </a:custGeom>
              <a:solidFill>
                <a:srgbClr val="D6AD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57" name="Freeform 37"/>
              <p:cNvSpPr>
                <a:spLocks/>
              </p:cNvSpPr>
              <p:nvPr/>
            </p:nvSpPr>
            <p:spPr bwMode="auto">
              <a:xfrm>
                <a:off x="2619" y="1564"/>
                <a:ext cx="27" cy="27"/>
              </a:xfrm>
              <a:custGeom>
                <a:avLst/>
                <a:gdLst/>
                <a:ahLst/>
                <a:cxnLst>
                  <a:cxn ang="0">
                    <a:pos x="8" y="26"/>
                  </a:cxn>
                  <a:cxn ang="0">
                    <a:pos x="14" y="27"/>
                  </a:cxn>
                  <a:cxn ang="0">
                    <a:pos x="19" y="26"/>
                  </a:cxn>
                  <a:cxn ang="0">
                    <a:pos x="22" y="24"/>
                  </a:cxn>
                  <a:cxn ang="0">
                    <a:pos x="26" y="19"/>
                  </a:cxn>
                  <a:cxn ang="0">
                    <a:pos x="27" y="13"/>
                  </a:cxn>
                  <a:cxn ang="0">
                    <a:pos x="26" y="8"/>
                  </a:cxn>
                  <a:cxn ang="0">
                    <a:pos x="24" y="4"/>
                  </a:cxn>
                  <a:cxn ang="0">
                    <a:pos x="19" y="2"/>
                  </a:cxn>
                  <a:cxn ang="0">
                    <a:pos x="14" y="0"/>
                  </a:cxn>
                  <a:cxn ang="0">
                    <a:pos x="10" y="2"/>
                  </a:cxn>
                  <a:cxn ang="0">
                    <a:pos x="5" y="4"/>
                  </a:cxn>
                  <a:cxn ang="0">
                    <a:pos x="2" y="8"/>
                  </a:cxn>
                  <a:cxn ang="0">
                    <a:pos x="0" y="13"/>
                  </a:cxn>
                  <a:cxn ang="0">
                    <a:pos x="2" y="18"/>
                  </a:cxn>
                  <a:cxn ang="0">
                    <a:pos x="3" y="23"/>
                  </a:cxn>
                  <a:cxn ang="0">
                    <a:pos x="8" y="26"/>
                  </a:cxn>
                </a:cxnLst>
                <a:rect l="0" t="0" r="r" b="b"/>
                <a:pathLst>
                  <a:path w="27" h="27">
                    <a:moveTo>
                      <a:pt x="8" y="26"/>
                    </a:moveTo>
                    <a:lnTo>
                      <a:pt x="14" y="27"/>
                    </a:lnTo>
                    <a:lnTo>
                      <a:pt x="19" y="26"/>
                    </a:lnTo>
                    <a:lnTo>
                      <a:pt x="22" y="24"/>
                    </a:lnTo>
                    <a:lnTo>
                      <a:pt x="26" y="19"/>
                    </a:lnTo>
                    <a:lnTo>
                      <a:pt x="27" y="13"/>
                    </a:lnTo>
                    <a:lnTo>
                      <a:pt x="26" y="8"/>
                    </a:lnTo>
                    <a:lnTo>
                      <a:pt x="24" y="4"/>
                    </a:lnTo>
                    <a:lnTo>
                      <a:pt x="19" y="2"/>
                    </a:lnTo>
                    <a:lnTo>
                      <a:pt x="14" y="0"/>
                    </a:lnTo>
                    <a:lnTo>
                      <a:pt x="10" y="2"/>
                    </a:lnTo>
                    <a:lnTo>
                      <a:pt x="5" y="4"/>
                    </a:lnTo>
                    <a:lnTo>
                      <a:pt x="2" y="8"/>
                    </a:lnTo>
                    <a:lnTo>
                      <a:pt x="0" y="13"/>
                    </a:lnTo>
                    <a:lnTo>
                      <a:pt x="2" y="18"/>
                    </a:lnTo>
                    <a:lnTo>
                      <a:pt x="3" y="23"/>
                    </a:lnTo>
                    <a:lnTo>
                      <a:pt x="8" y="26"/>
                    </a:lnTo>
                    <a:close/>
                  </a:path>
                </a:pathLst>
              </a:custGeom>
              <a:solidFill>
                <a:srgbClr val="D6AD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58" name="Freeform 38"/>
              <p:cNvSpPr>
                <a:spLocks/>
              </p:cNvSpPr>
              <p:nvPr/>
            </p:nvSpPr>
            <p:spPr bwMode="auto">
              <a:xfrm>
                <a:off x="2732" y="1709"/>
                <a:ext cx="26" cy="19"/>
              </a:xfrm>
              <a:custGeom>
                <a:avLst/>
                <a:gdLst/>
                <a:ahLst/>
                <a:cxnLst>
                  <a:cxn ang="0">
                    <a:pos x="19" y="19"/>
                  </a:cxn>
                  <a:cxn ang="0">
                    <a:pos x="14" y="16"/>
                  </a:cxn>
                  <a:cxn ang="0">
                    <a:pos x="10" y="11"/>
                  </a:cxn>
                  <a:cxn ang="0">
                    <a:pos x="3" y="8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2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6" y="0"/>
                  </a:cxn>
                  <a:cxn ang="0">
                    <a:pos x="13" y="3"/>
                  </a:cxn>
                  <a:cxn ang="0">
                    <a:pos x="19" y="5"/>
                  </a:cxn>
                  <a:cxn ang="0">
                    <a:pos x="26" y="8"/>
                  </a:cxn>
                  <a:cxn ang="0">
                    <a:pos x="24" y="11"/>
                  </a:cxn>
                  <a:cxn ang="0">
                    <a:pos x="22" y="15"/>
                  </a:cxn>
                  <a:cxn ang="0">
                    <a:pos x="21" y="18"/>
                  </a:cxn>
                  <a:cxn ang="0">
                    <a:pos x="19" y="19"/>
                  </a:cxn>
                </a:cxnLst>
                <a:rect l="0" t="0" r="r" b="b"/>
                <a:pathLst>
                  <a:path w="26" h="19">
                    <a:moveTo>
                      <a:pt x="19" y="19"/>
                    </a:moveTo>
                    <a:lnTo>
                      <a:pt x="14" y="16"/>
                    </a:lnTo>
                    <a:lnTo>
                      <a:pt x="10" y="11"/>
                    </a:lnTo>
                    <a:lnTo>
                      <a:pt x="3" y="8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6" y="0"/>
                    </a:lnTo>
                    <a:lnTo>
                      <a:pt x="13" y="3"/>
                    </a:lnTo>
                    <a:lnTo>
                      <a:pt x="19" y="5"/>
                    </a:lnTo>
                    <a:lnTo>
                      <a:pt x="26" y="8"/>
                    </a:lnTo>
                    <a:lnTo>
                      <a:pt x="24" y="11"/>
                    </a:lnTo>
                    <a:lnTo>
                      <a:pt x="22" y="15"/>
                    </a:lnTo>
                    <a:lnTo>
                      <a:pt x="21" y="18"/>
                    </a:lnTo>
                    <a:lnTo>
                      <a:pt x="19" y="1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59" name="Freeform 39"/>
              <p:cNvSpPr>
                <a:spLocks/>
              </p:cNvSpPr>
              <p:nvPr/>
            </p:nvSpPr>
            <p:spPr bwMode="auto">
              <a:xfrm>
                <a:off x="2740" y="1623"/>
                <a:ext cx="43" cy="15"/>
              </a:xfrm>
              <a:custGeom>
                <a:avLst/>
                <a:gdLst/>
                <a:ahLst/>
                <a:cxnLst>
                  <a:cxn ang="0">
                    <a:pos x="5" y="7"/>
                  </a:cxn>
                  <a:cxn ang="0">
                    <a:pos x="2" y="7"/>
                  </a:cxn>
                  <a:cxn ang="0">
                    <a:pos x="0" y="7"/>
                  </a:cxn>
                  <a:cxn ang="0">
                    <a:pos x="2" y="5"/>
                  </a:cxn>
                  <a:cxn ang="0">
                    <a:pos x="3" y="5"/>
                  </a:cxn>
                  <a:cxn ang="0">
                    <a:pos x="6" y="3"/>
                  </a:cxn>
                  <a:cxn ang="0">
                    <a:pos x="11" y="2"/>
                  </a:cxn>
                  <a:cxn ang="0">
                    <a:pos x="16" y="2"/>
                  </a:cxn>
                  <a:cxn ang="0">
                    <a:pos x="24" y="0"/>
                  </a:cxn>
                  <a:cxn ang="0">
                    <a:pos x="32" y="0"/>
                  </a:cxn>
                  <a:cxn ang="0">
                    <a:pos x="37" y="2"/>
                  </a:cxn>
                  <a:cxn ang="0">
                    <a:pos x="41" y="5"/>
                  </a:cxn>
                  <a:cxn ang="0">
                    <a:pos x="43" y="8"/>
                  </a:cxn>
                  <a:cxn ang="0">
                    <a:pos x="43" y="10"/>
                  </a:cxn>
                  <a:cxn ang="0">
                    <a:pos x="41" y="13"/>
                  </a:cxn>
                  <a:cxn ang="0">
                    <a:pos x="40" y="15"/>
                  </a:cxn>
                  <a:cxn ang="0">
                    <a:pos x="38" y="15"/>
                  </a:cxn>
                  <a:cxn ang="0">
                    <a:pos x="37" y="15"/>
                  </a:cxn>
                  <a:cxn ang="0">
                    <a:pos x="37" y="13"/>
                  </a:cxn>
                  <a:cxn ang="0">
                    <a:pos x="35" y="11"/>
                  </a:cxn>
                  <a:cxn ang="0">
                    <a:pos x="33" y="10"/>
                  </a:cxn>
                  <a:cxn ang="0">
                    <a:pos x="29" y="7"/>
                  </a:cxn>
                  <a:cxn ang="0">
                    <a:pos x="22" y="5"/>
                  </a:cxn>
                  <a:cxn ang="0">
                    <a:pos x="14" y="5"/>
                  </a:cxn>
                  <a:cxn ang="0">
                    <a:pos x="5" y="7"/>
                  </a:cxn>
                </a:cxnLst>
                <a:rect l="0" t="0" r="r" b="b"/>
                <a:pathLst>
                  <a:path w="43" h="15">
                    <a:moveTo>
                      <a:pt x="5" y="7"/>
                    </a:moveTo>
                    <a:lnTo>
                      <a:pt x="2" y="7"/>
                    </a:lnTo>
                    <a:lnTo>
                      <a:pt x="0" y="7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6" y="3"/>
                    </a:lnTo>
                    <a:lnTo>
                      <a:pt x="11" y="2"/>
                    </a:lnTo>
                    <a:lnTo>
                      <a:pt x="16" y="2"/>
                    </a:lnTo>
                    <a:lnTo>
                      <a:pt x="24" y="0"/>
                    </a:lnTo>
                    <a:lnTo>
                      <a:pt x="32" y="0"/>
                    </a:lnTo>
                    <a:lnTo>
                      <a:pt x="37" y="2"/>
                    </a:lnTo>
                    <a:lnTo>
                      <a:pt x="41" y="5"/>
                    </a:lnTo>
                    <a:lnTo>
                      <a:pt x="43" y="8"/>
                    </a:lnTo>
                    <a:lnTo>
                      <a:pt x="43" y="10"/>
                    </a:lnTo>
                    <a:lnTo>
                      <a:pt x="41" y="13"/>
                    </a:lnTo>
                    <a:lnTo>
                      <a:pt x="40" y="15"/>
                    </a:lnTo>
                    <a:lnTo>
                      <a:pt x="38" y="15"/>
                    </a:lnTo>
                    <a:lnTo>
                      <a:pt x="37" y="15"/>
                    </a:lnTo>
                    <a:lnTo>
                      <a:pt x="37" y="13"/>
                    </a:lnTo>
                    <a:lnTo>
                      <a:pt x="35" y="11"/>
                    </a:lnTo>
                    <a:lnTo>
                      <a:pt x="33" y="10"/>
                    </a:lnTo>
                    <a:lnTo>
                      <a:pt x="29" y="7"/>
                    </a:lnTo>
                    <a:lnTo>
                      <a:pt x="22" y="5"/>
                    </a:lnTo>
                    <a:lnTo>
                      <a:pt x="14" y="5"/>
                    </a:lnTo>
                    <a:lnTo>
                      <a:pt x="5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60" name="Freeform 40"/>
              <p:cNvSpPr>
                <a:spLocks/>
              </p:cNvSpPr>
              <p:nvPr/>
            </p:nvSpPr>
            <p:spPr bwMode="auto">
              <a:xfrm>
                <a:off x="2742" y="1646"/>
                <a:ext cx="30" cy="14"/>
              </a:xfrm>
              <a:custGeom>
                <a:avLst/>
                <a:gdLst/>
                <a:ahLst/>
                <a:cxnLst>
                  <a:cxn ang="0">
                    <a:pos x="11" y="3"/>
                  </a:cxn>
                  <a:cxn ang="0">
                    <a:pos x="12" y="3"/>
                  </a:cxn>
                  <a:cxn ang="0">
                    <a:pos x="17" y="3"/>
                  </a:cxn>
                  <a:cxn ang="0">
                    <a:pos x="20" y="3"/>
                  </a:cxn>
                  <a:cxn ang="0">
                    <a:pos x="25" y="3"/>
                  </a:cxn>
                  <a:cxn ang="0">
                    <a:pos x="27" y="3"/>
                  </a:cxn>
                  <a:cxn ang="0">
                    <a:pos x="28" y="3"/>
                  </a:cxn>
                  <a:cxn ang="0">
                    <a:pos x="30" y="3"/>
                  </a:cxn>
                  <a:cxn ang="0">
                    <a:pos x="30" y="3"/>
                  </a:cxn>
                  <a:cxn ang="0">
                    <a:pos x="30" y="4"/>
                  </a:cxn>
                  <a:cxn ang="0">
                    <a:pos x="28" y="4"/>
                  </a:cxn>
                  <a:cxn ang="0">
                    <a:pos x="25" y="6"/>
                  </a:cxn>
                  <a:cxn ang="0">
                    <a:pos x="22" y="8"/>
                  </a:cxn>
                  <a:cxn ang="0">
                    <a:pos x="20" y="9"/>
                  </a:cxn>
                  <a:cxn ang="0">
                    <a:pos x="20" y="9"/>
                  </a:cxn>
                  <a:cxn ang="0">
                    <a:pos x="20" y="11"/>
                  </a:cxn>
                  <a:cxn ang="0">
                    <a:pos x="20" y="12"/>
                  </a:cxn>
                  <a:cxn ang="0">
                    <a:pos x="20" y="14"/>
                  </a:cxn>
                  <a:cxn ang="0">
                    <a:pos x="20" y="14"/>
                  </a:cxn>
                  <a:cxn ang="0">
                    <a:pos x="20" y="14"/>
                  </a:cxn>
                  <a:cxn ang="0">
                    <a:pos x="19" y="12"/>
                  </a:cxn>
                  <a:cxn ang="0">
                    <a:pos x="17" y="11"/>
                  </a:cxn>
                  <a:cxn ang="0">
                    <a:pos x="14" y="9"/>
                  </a:cxn>
                  <a:cxn ang="0">
                    <a:pos x="9" y="8"/>
                  </a:cxn>
                  <a:cxn ang="0">
                    <a:pos x="6" y="6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3" y="3"/>
                  </a:cxn>
                  <a:cxn ang="0">
                    <a:pos x="1" y="3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4" y="1"/>
                  </a:cxn>
                  <a:cxn ang="0">
                    <a:pos x="6" y="1"/>
                  </a:cxn>
                  <a:cxn ang="0">
                    <a:pos x="8" y="1"/>
                  </a:cxn>
                  <a:cxn ang="0">
                    <a:pos x="9" y="3"/>
                  </a:cxn>
                  <a:cxn ang="0">
                    <a:pos x="11" y="3"/>
                  </a:cxn>
                </a:cxnLst>
                <a:rect l="0" t="0" r="r" b="b"/>
                <a:pathLst>
                  <a:path w="30" h="14">
                    <a:moveTo>
                      <a:pt x="11" y="3"/>
                    </a:moveTo>
                    <a:lnTo>
                      <a:pt x="12" y="3"/>
                    </a:lnTo>
                    <a:lnTo>
                      <a:pt x="17" y="3"/>
                    </a:lnTo>
                    <a:lnTo>
                      <a:pt x="20" y="3"/>
                    </a:lnTo>
                    <a:lnTo>
                      <a:pt x="25" y="3"/>
                    </a:lnTo>
                    <a:lnTo>
                      <a:pt x="27" y="3"/>
                    </a:lnTo>
                    <a:lnTo>
                      <a:pt x="28" y="3"/>
                    </a:lnTo>
                    <a:lnTo>
                      <a:pt x="30" y="3"/>
                    </a:lnTo>
                    <a:lnTo>
                      <a:pt x="30" y="3"/>
                    </a:lnTo>
                    <a:lnTo>
                      <a:pt x="30" y="4"/>
                    </a:lnTo>
                    <a:lnTo>
                      <a:pt x="28" y="4"/>
                    </a:lnTo>
                    <a:lnTo>
                      <a:pt x="25" y="6"/>
                    </a:lnTo>
                    <a:lnTo>
                      <a:pt x="22" y="8"/>
                    </a:lnTo>
                    <a:lnTo>
                      <a:pt x="20" y="9"/>
                    </a:lnTo>
                    <a:lnTo>
                      <a:pt x="20" y="9"/>
                    </a:lnTo>
                    <a:lnTo>
                      <a:pt x="20" y="11"/>
                    </a:lnTo>
                    <a:lnTo>
                      <a:pt x="20" y="12"/>
                    </a:lnTo>
                    <a:lnTo>
                      <a:pt x="20" y="14"/>
                    </a:lnTo>
                    <a:lnTo>
                      <a:pt x="20" y="14"/>
                    </a:lnTo>
                    <a:lnTo>
                      <a:pt x="20" y="14"/>
                    </a:lnTo>
                    <a:lnTo>
                      <a:pt x="19" y="12"/>
                    </a:lnTo>
                    <a:lnTo>
                      <a:pt x="17" y="11"/>
                    </a:lnTo>
                    <a:lnTo>
                      <a:pt x="14" y="9"/>
                    </a:lnTo>
                    <a:lnTo>
                      <a:pt x="9" y="8"/>
                    </a:lnTo>
                    <a:lnTo>
                      <a:pt x="6" y="6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3" y="3"/>
                    </a:lnTo>
                    <a:lnTo>
                      <a:pt x="1" y="3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4" y="1"/>
                    </a:lnTo>
                    <a:lnTo>
                      <a:pt x="6" y="1"/>
                    </a:lnTo>
                    <a:lnTo>
                      <a:pt x="8" y="1"/>
                    </a:lnTo>
                    <a:lnTo>
                      <a:pt x="9" y="3"/>
                    </a:lnTo>
                    <a:lnTo>
                      <a:pt x="1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61" name="Freeform 41"/>
              <p:cNvSpPr>
                <a:spLocks/>
              </p:cNvSpPr>
              <p:nvPr/>
            </p:nvSpPr>
            <p:spPr bwMode="auto">
              <a:xfrm>
                <a:off x="2727" y="1698"/>
                <a:ext cx="46" cy="29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7" y="11"/>
                  </a:cxn>
                  <a:cxn ang="0">
                    <a:pos x="15" y="14"/>
                  </a:cxn>
                  <a:cxn ang="0">
                    <a:pos x="23" y="18"/>
                  </a:cxn>
                  <a:cxn ang="0">
                    <a:pos x="29" y="22"/>
                  </a:cxn>
                  <a:cxn ang="0">
                    <a:pos x="32" y="27"/>
                  </a:cxn>
                  <a:cxn ang="0">
                    <a:pos x="35" y="29"/>
                  </a:cxn>
                  <a:cxn ang="0">
                    <a:pos x="38" y="29"/>
                  </a:cxn>
                  <a:cxn ang="0">
                    <a:pos x="40" y="27"/>
                  </a:cxn>
                  <a:cxn ang="0">
                    <a:pos x="43" y="22"/>
                  </a:cxn>
                  <a:cxn ang="0">
                    <a:pos x="45" y="18"/>
                  </a:cxn>
                  <a:cxn ang="0">
                    <a:pos x="46" y="11"/>
                  </a:cxn>
                  <a:cxn ang="0">
                    <a:pos x="45" y="6"/>
                  </a:cxn>
                  <a:cxn ang="0">
                    <a:pos x="40" y="3"/>
                  </a:cxn>
                  <a:cxn ang="0">
                    <a:pos x="34" y="2"/>
                  </a:cxn>
                  <a:cxn ang="0">
                    <a:pos x="26" y="0"/>
                  </a:cxn>
                  <a:cxn ang="0">
                    <a:pos x="16" y="0"/>
                  </a:cxn>
                  <a:cxn ang="0">
                    <a:pos x="7" y="0"/>
                  </a:cxn>
                </a:cxnLst>
                <a:rect l="0" t="0" r="r" b="b"/>
                <a:pathLst>
                  <a:path w="46" h="29">
                    <a:moveTo>
                      <a:pt x="7" y="0"/>
                    </a:moveTo>
                    <a:lnTo>
                      <a:pt x="2" y="2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7" y="11"/>
                    </a:lnTo>
                    <a:lnTo>
                      <a:pt x="15" y="14"/>
                    </a:lnTo>
                    <a:lnTo>
                      <a:pt x="23" y="18"/>
                    </a:lnTo>
                    <a:lnTo>
                      <a:pt x="29" y="22"/>
                    </a:lnTo>
                    <a:lnTo>
                      <a:pt x="32" y="27"/>
                    </a:lnTo>
                    <a:lnTo>
                      <a:pt x="35" y="29"/>
                    </a:lnTo>
                    <a:lnTo>
                      <a:pt x="38" y="29"/>
                    </a:lnTo>
                    <a:lnTo>
                      <a:pt x="40" y="27"/>
                    </a:lnTo>
                    <a:lnTo>
                      <a:pt x="43" y="22"/>
                    </a:lnTo>
                    <a:lnTo>
                      <a:pt x="45" y="18"/>
                    </a:lnTo>
                    <a:lnTo>
                      <a:pt x="46" y="11"/>
                    </a:lnTo>
                    <a:lnTo>
                      <a:pt x="45" y="6"/>
                    </a:lnTo>
                    <a:lnTo>
                      <a:pt x="40" y="3"/>
                    </a:lnTo>
                    <a:lnTo>
                      <a:pt x="34" y="2"/>
                    </a:lnTo>
                    <a:lnTo>
                      <a:pt x="26" y="0"/>
                    </a:lnTo>
                    <a:lnTo>
                      <a:pt x="16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705E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62" name="Freeform 42"/>
              <p:cNvSpPr>
                <a:spLocks/>
              </p:cNvSpPr>
              <p:nvPr/>
            </p:nvSpPr>
            <p:spPr bwMode="auto">
              <a:xfrm>
                <a:off x="2619" y="1564"/>
                <a:ext cx="27" cy="27"/>
              </a:xfrm>
              <a:custGeom>
                <a:avLst/>
                <a:gdLst/>
                <a:ahLst/>
                <a:cxnLst>
                  <a:cxn ang="0">
                    <a:pos x="8" y="26"/>
                  </a:cxn>
                  <a:cxn ang="0">
                    <a:pos x="13" y="27"/>
                  </a:cxn>
                  <a:cxn ang="0">
                    <a:pos x="18" y="26"/>
                  </a:cxn>
                  <a:cxn ang="0">
                    <a:pos x="22" y="24"/>
                  </a:cxn>
                  <a:cxn ang="0">
                    <a:pos x="26" y="19"/>
                  </a:cxn>
                  <a:cxn ang="0">
                    <a:pos x="27" y="15"/>
                  </a:cxn>
                  <a:cxn ang="0">
                    <a:pos x="27" y="10"/>
                  </a:cxn>
                  <a:cxn ang="0">
                    <a:pos x="24" y="5"/>
                  </a:cxn>
                  <a:cxn ang="0">
                    <a:pos x="19" y="2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4"/>
                  </a:cxn>
                  <a:cxn ang="0">
                    <a:pos x="2" y="8"/>
                  </a:cxn>
                  <a:cxn ang="0">
                    <a:pos x="0" y="13"/>
                  </a:cxn>
                  <a:cxn ang="0">
                    <a:pos x="2" y="18"/>
                  </a:cxn>
                  <a:cxn ang="0">
                    <a:pos x="3" y="23"/>
                  </a:cxn>
                  <a:cxn ang="0">
                    <a:pos x="8" y="26"/>
                  </a:cxn>
                </a:cxnLst>
                <a:rect l="0" t="0" r="r" b="b"/>
                <a:pathLst>
                  <a:path w="27" h="27">
                    <a:moveTo>
                      <a:pt x="8" y="26"/>
                    </a:moveTo>
                    <a:lnTo>
                      <a:pt x="13" y="27"/>
                    </a:lnTo>
                    <a:lnTo>
                      <a:pt x="18" y="26"/>
                    </a:lnTo>
                    <a:lnTo>
                      <a:pt x="22" y="24"/>
                    </a:lnTo>
                    <a:lnTo>
                      <a:pt x="26" y="19"/>
                    </a:lnTo>
                    <a:lnTo>
                      <a:pt x="27" y="15"/>
                    </a:lnTo>
                    <a:lnTo>
                      <a:pt x="27" y="10"/>
                    </a:lnTo>
                    <a:lnTo>
                      <a:pt x="24" y="5"/>
                    </a:lnTo>
                    <a:lnTo>
                      <a:pt x="19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4"/>
                    </a:lnTo>
                    <a:lnTo>
                      <a:pt x="2" y="8"/>
                    </a:lnTo>
                    <a:lnTo>
                      <a:pt x="0" y="13"/>
                    </a:lnTo>
                    <a:lnTo>
                      <a:pt x="2" y="18"/>
                    </a:lnTo>
                    <a:lnTo>
                      <a:pt x="3" y="23"/>
                    </a:lnTo>
                    <a:lnTo>
                      <a:pt x="8" y="26"/>
                    </a:lnTo>
                    <a:close/>
                  </a:path>
                </a:pathLst>
              </a:custGeom>
              <a:solidFill>
                <a:srgbClr val="705E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63" name="Freeform 43"/>
              <p:cNvSpPr>
                <a:spLocks/>
              </p:cNvSpPr>
              <p:nvPr/>
            </p:nvSpPr>
            <p:spPr bwMode="auto">
              <a:xfrm>
                <a:off x="2574" y="1526"/>
                <a:ext cx="121" cy="163"/>
              </a:xfrm>
              <a:custGeom>
                <a:avLst/>
                <a:gdLst/>
                <a:ahLst/>
                <a:cxnLst>
                  <a:cxn ang="0">
                    <a:pos x="37" y="2"/>
                  </a:cxn>
                  <a:cxn ang="0">
                    <a:pos x="18" y="18"/>
                  </a:cxn>
                  <a:cxn ang="0">
                    <a:pos x="5" y="43"/>
                  </a:cxn>
                  <a:cxn ang="0">
                    <a:pos x="0" y="73"/>
                  </a:cxn>
                  <a:cxn ang="0">
                    <a:pos x="4" y="99"/>
                  </a:cxn>
                  <a:cxn ang="0">
                    <a:pos x="10" y="118"/>
                  </a:cxn>
                  <a:cxn ang="0">
                    <a:pos x="13" y="132"/>
                  </a:cxn>
                  <a:cxn ang="0">
                    <a:pos x="15" y="142"/>
                  </a:cxn>
                  <a:cxn ang="0">
                    <a:pos x="16" y="148"/>
                  </a:cxn>
                  <a:cxn ang="0">
                    <a:pos x="15" y="155"/>
                  </a:cxn>
                  <a:cxn ang="0">
                    <a:pos x="15" y="159"/>
                  </a:cxn>
                  <a:cxn ang="0">
                    <a:pos x="16" y="163"/>
                  </a:cxn>
                  <a:cxn ang="0">
                    <a:pos x="26" y="161"/>
                  </a:cxn>
                  <a:cxn ang="0">
                    <a:pos x="32" y="159"/>
                  </a:cxn>
                  <a:cxn ang="0">
                    <a:pos x="39" y="158"/>
                  </a:cxn>
                  <a:cxn ang="0">
                    <a:pos x="43" y="156"/>
                  </a:cxn>
                  <a:cxn ang="0">
                    <a:pos x="48" y="155"/>
                  </a:cxn>
                  <a:cxn ang="0">
                    <a:pos x="51" y="155"/>
                  </a:cxn>
                  <a:cxn ang="0">
                    <a:pos x="55" y="151"/>
                  </a:cxn>
                  <a:cxn ang="0">
                    <a:pos x="56" y="148"/>
                  </a:cxn>
                  <a:cxn ang="0">
                    <a:pos x="56" y="142"/>
                  </a:cxn>
                  <a:cxn ang="0">
                    <a:pos x="55" y="132"/>
                  </a:cxn>
                  <a:cxn ang="0">
                    <a:pos x="56" y="120"/>
                  </a:cxn>
                  <a:cxn ang="0">
                    <a:pos x="61" y="108"/>
                  </a:cxn>
                  <a:cxn ang="0">
                    <a:pos x="67" y="100"/>
                  </a:cxn>
                  <a:cxn ang="0">
                    <a:pos x="77" y="99"/>
                  </a:cxn>
                  <a:cxn ang="0">
                    <a:pos x="85" y="102"/>
                  </a:cxn>
                  <a:cxn ang="0">
                    <a:pos x="91" y="110"/>
                  </a:cxn>
                  <a:cxn ang="0">
                    <a:pos x="91" y="120"/>
                  </a:cxn>
                  <a:cxn ang="0">
                    <a:pos x="91" y="126"/>
                  </a:cxn>
                  <a:cxn ang="0">
                    <a:pos x="94" y="131"/>
                  </a:cxn>
                  <a:cxn ang="0">
                    <a:pos x="99" y="131"/>
                  </a:cxn>
                  <a:cxn ang="0">
                    <a:pos x="106" y="128"/>
                  </a:cxn>
                  <a:cxn ang="0">
                    <a:pos x="112" y="118"/>
                  </a:cxn>
                  <a:cxn ang="0">
                    <a:pos x="118" y="104"/>
                  </a:cxn>
                  <a:cxn ang="0">
                    <a:pos x="121" y="86"/>
                  </a:cxn>
                  <a:cxn ang="0">
                    <a:pos x="120" y="70"/>
                  </a:cxn>
                  <a:cxn ang="0">
                    <a:pos x="115" y="64"/>
                  </a:cxn>
                  <a:cxn ang="0">
                    <a:pos x="109" y="59"/>
                  </a:cxn>
                  <a:cxn ang="0">
                    <a:pos x="99" y="53"/>
                  </a:cxn>
                  <a:cxn ang="0">
                    <a:pos x="90" y="46"/>
                  </a:cxn>
                  <a:cxn ang="0">
                    <a:pos x="78" y="42"/>
                  </a:cxn>
                  <a:cxn ang="0">
                    <a:pos x="69" y="35"/>
                  </a:cxn>
                  <a:cxn ang="0">
                    <a:pos x="61" y="30"/>
                  </a:cxn>
                  <a:cxn ang="0">
                    <a:pos x="55" y="26"/>
                  </a:cxn>
                  <a:cxn ang="0">
                    <a:pos x="50" y="21"/>
                  </a:cxn>
                  <a:cxn ang="0">
                    <a:pos x="45" y="16"/>
                  </a:cxn>
                  <a:cxn ang="0">
                    <a:pos x="43" y="11"/>
                  </a:cxn>
                  <a:cxn ang="0">
                    <a:pos x="43" y="8"/>
                  </a:cxn>
                  <a:cxn ang="0">
                    <a:pos x="45" y="5"/>
                  </a:cxn>
                  <a:cxn ang="0">
                    <a:pos x="47" y="2"/>
                  </a:cxn>
                  <a:cxn ang="0">
                    <a:pos x="45" y="0"/>
                  </a:cxn>
                  <a:cxn ang="0">
                    <a:pos x="37" y="2"/>
                  </a:cxn>
                </a:cxnLst>
                <a:rect l="0" t="0" r="r" b="b"/>
                <a:pathLst>
                  <a:path w="121" h="163">
                    <a:moveTo>
                      <a:pt x="37" y="2"/>
                    </a:moveTo>
                    <a:lnTo>
                      <a:pt x="18" y="18"/>
                    </a:lnTo>
                    <a:lnTo>
                      <a:pt x="5" y="43"/>
                    </a:lnTo>
                    <a:lnTo>
                      <a:pt x="0" y="73"/>
                    </a:lnTo>
                    <a:lnTo>
                      <a:pt x="4" y="99"/>
                    </a:lnTo>
                    <a:lnTo>
                      <a:pt x="10" y="118"/>
                    </a:lnTo>
                    <a:lnTo>
                      <a:pt x="13" y="132"/>
                    </a:lnTo>
                    <a:lnTo>
                      <a:pt x="15" y="142"/>
                    </a:lnTo>
                    <a:lnTo>
                      <a:pt x="16" y="148"/>
                    </a:lnTo>
                    <a:lnTo>
                      <a:pt x="15" y="155"/>
                    </a:lnTo>
                    <a:lnTo>
                      <a:pt x="15" y="159"/>
                    </a:lnTo>
                    <a:lnTo>
                      <a:pt x="16" y="163"/>
                    </a:lnTo>
                    <a:lnTo>
                      <a:pt x="26" y="161"/>
                    </a:lnTo>
                    <a:lnTo>
                      <a:pt x="32" y="159"/>
                    </a:lnTo>
                    <a:lnTo>
                      <a:pt x="39" y="158"/>
                    </a:lnTo>
                    <a:lnTo>
                      <a:pt x="43" y="156"/>
                    </a:lnTo>
                    <a:lnTo>
                      <a:pt x="48" y="155"/>
                    </a:lnTo>
                    <a:lnTo>
                      <a:pt x="51" y="155"/>
                    </a:lnTo>
                    <a:lnTo>
                      <a:pt x="55" y="151"/>
                    </a:lnTo>
                    <a:lnTo>
                      <a:pt x="56" y="148"/>
                    </a:lnTo>
                    <a:lnTo>
                      <a:pt x="56" y="142"/>
                    </a:lnTo>
                    <a:lnTo>
                      <a:pt x="55" y="132"/>
                    </a:lnTo>
                    <a:lnTo>
                      <a:pt x="56" y="120"/>
                    </a:lnTo>
                    <a:lnTo>
                      <a:pt x="61" y="108"/>
                    </a:lnTo>
                    <a:lnTo>
                      <a:pt x="67" y="100"/>
                    </a:lnTo>
                    <a:lnTo>
                      <a:pt x="77" y="99"/>
                    </a:lnTo>
                    <a:lnTo>
                      <a:pt x="85" y="102"/>
                    </a:lnTo>
                    <a:lnTo>
                      <a:pt x="91" y="110"/>
                    </a:lnTo>
                    <a:lnTo>
                      <a:pt x="91" y="120"/>
                    </a:lnTo>
                    <a:lnTo>
                      <a:pt x="91" y="126"/>
                    </a:lnTo>
                    <a:lnTo>
                      <a:pt x="94" y="131"/>
                    </a:lnTo>
                    <a:lnTo>
                      <a:pt x="99" y="131"/>
                    </a:lnTo>
                    <a:lnTo>
                      <a:pt x="106" y="128"/>
                    </a:lnTo>
                    <a:lnTo>
                      <a:pt x="112" y="118"/>
                    </a:lnTo>
                    <a:lnTo>
                      <a:pt x="118" y="104"/>
                    </a:lnTo>
                    <a:lnTo>
                      <a:pt x="121" y="86"/>
                    </a:lnTo>
                    <a:lnTo>
                      <a:pt x="120" y="70"/>
                    </a:lnTo>
                    <a:lnTo>
                      <a:pt x="115" y="64"/>
                    </a:lnTo>
                    <a:lnTo>
                      <a:pt x="109" y="59"/>
                    </a:lnTo>
                    <a:lnTo>
                      <a:pt x="99" y="53"/>
                    </a:lnTo>
                    <a:lnTo>
                      <a:pt x="90" y="46"/>
                    </a:lnTo>
                    <a:lnTo>
                      <a:pt x="78" y="42"/>
                    </a:lnTo>
                    <a:lnTo>
                      <a:pt x="69" y="35"/>
                    </a:lnTo>
                    <a:lnTo>
                      <a:pt x="61" y="30"/>
                    </a:lnTo>
                    <a:lnTo>
                      <a:pt x="55" y="26"/>
                    </a:lnTo>
                    <a:lnTo>
                      <a:pt x="50" y="21"/>
                    </a:lnTo>
                    <a:lnTo>
                      <a:pt x="45" y="16"/>
                    </a:lnTo>
                    <a:lnTo>
                      <a:pt x="43" y="11"/>
                    </a:lnTo>
                    <a:lnTo>
                      <a:pt x="43" y="8"/>
                    </a:lnTo>
                    <a:lnTo>
                      <a:pt x="45" y="5"/>
                    </a:lnTo>
                    <a:lnTo>
                      <a:pt x="47" y="2"/>
                    </a:lnTo>
                    <a:lnTo>
                      <a:pt x="45" y="0"/>
                    </a:lnTo>
                    <a:lnTo>
                      <a:pt x="37" y="2"/>
                    </a:lnTo>
                    <a:close/>
                  </a:path>
                </a:pathLst>
              </a:custGeom>
              <a:solidFill>
                <a:srgbClr val="705E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64" name="Freeform 44"/>
              <p:cNvSpPr>
                <a:spLocks/>
              </p:cNvSpPr>
              <p:nvPr/>
            </p:nvSpPr>
            <p:spPr bwMode="auto">
              <a:xfrm>
                <a:off x="2278" y="2426"/>
                <a:ext cx="446" cy="966"/>
              </a:xfrm>
              <a:custGeom>
                <a:avLst/>
                <a:gdLst/>
                <a:ahLst/>
                <a:cxnLst>
                  <a:cxn ang="0">
                    <a:pos x="335" y="0"/>
                  </a:cxn>
                  <a:cxn ang="0">
                    <a:pos x="303" y="8"/>
                  </a:cxn>
                  <a:cxn ang="0">
                    <a:pos x="273" y="25"/>
                  </a:cxn>
                  <a:cxn ang="0">
                    <a:pos x="250" y="54"/>
                  </a:cxn>
                  <a:cxn ang="0">
                    <a:pos x="244" y="108"/>
                  </a:cxn>
                  <a:cxn ang="0">
                    <a:pos x="250" y="188"/>
                  </a:cxn>
                  <a:cxn ang="0">
                    <a:pos x="252" y="254"/>
                  </a:cxn>
                  <a:cxn ang="0">
                    <a:pos x="252" y="402"/>
                  </a:cxn>
                  <a:cxn ang="0">
                    <a:pos x="249" y="465"/>
                  </a:cxn>
                  <a:cxn ang="0">
                    <a:pos x="244" y="501"/>
                  </a:cxn>
                  <a:cxn ang="0">
                    <a:pos x="234" y="516"/>
                  </a:cxn>
                  <a:cxn ang="0">
                    <a:pos x="211" y="535"/>
                  </a:cxn>
                  <a:cxn ang="0">
                    <a:pos x="179" y="562"/>
                  </a:cxn>
                  <a:cxn ang="0">
                    <a:pos x="148" y="590"/>
                  </a:cxn>
                  <a:cxn ang="0">
                    <a:pos x="126" y="621"/>
                  </a:cxn>
                  <a:cxn ang="0">
                    <a:pos x="106" y="667"/>
                  </a:cxn>
                  <a:cxn ang="0">
                    <a:pos x="90" y="713"/>
                  </a:cxn>
                  <a:cxn ang="0">
                    <a:pos x="80" y="745"/>
                  </a:cxn>
                  <a:cxn ang="0">
                    <a:pos x="74" y="765"/>
                  </a:cxn>
                  <a:cxn ang="0">
                    <a:pos x="51" y="808"/>
                  </a:cxn>
                  <a:cxn ang="0">
                    <a:pos x="26" y="858"/>
                  </a:cxn>
                  <a:cxn ang="0">
                    <a:pos x="5" y="901"/>
                  </a:cxn>
                  <a:cxn ang="0">
                    <a:pos x="0" y="936"/>
                  </a:cxn>
                  <a:cxn ang="0">
                    <a:pos x="5" y="961"/>
                  </a:cxn>
                  <a:cxn ang="0">
                    <a:pos x="18" y="964"/>
                  </a:cxn>
                  <a:cxn ang="0">
                    <a:pos x="32" y="950"/>
                  </a:cxn>
                  <a:cxn ang="0">
                    <a:pos x="47" y="929"/>
                  </a:cxn>
                  <a:cxn ang="0">
                    <a:pos x="80" y="883"/>
                  </a:cxn>
                  <a:cxn ang="0">
                    <a:pos x="126" y="823"/>
                  </a:cxn>
                  <a:cxn ang="0">
                    <a:pos x="163" y="775"/>
                  </a:cxn>
                  <a:cxn ang="0">
                    <a:pos x="182" y="754"/>
                  </a:cxn>
                  <a:cxn ang="0">
                    <a:pos x="203" y="729"/>
                  </a:cxn>
                  <a:cxn ang="0">
                    <a:pos x="225" y="702"/>
                  </a:cxn>
                  <a:cxn ang="0">
                    <a:pos x="244" y="676"/>
                  </a:cxn>
                  <a:cxn ang="0">
                    <a:pos x="258" y="657"/>
                  </a:cxn>
                  <a:cxn ang="0">
                    <a:pos x="273" y="637"/>
                  </a:cxn>
                  <a:cxn ang="0">
                    <a:pos x="285" y="617"/>
                  </a:cxn>
                  <a:cxn ang="0">
                    <a:pos x="298" y="601"/>
                  </a:cxn>
                  <a:cxn ang="0">
                    <a:pos x="308" y="592"/>
                  </a:cxn>
                  <a:cxn ang="0">
                    <a:pos x="324" y="581"/>
                  </a:cxn>
                  <a:cxn ang="0">
                    <a:pos x="341" y="566"/>
                  </a:cxn>
                  <a:cxn ang="0">
                    <a:pos x="357" y="547"/>
                  </a:cxn>
                  <a:cxn ang="0">
                    <a:pos x="368" y="508"/>
                  </a:cxn>
                  <a:cxn ang="0">
                    <a:pos x="392" y="414"/>
                  </a:cxn>
                  <a:cxn ang="0">
                    <a:pos x="413" y="347"/>
                  </a:cxn>
                  <a:cxn ang="0">
                    <a:pos x="433" y="270"/>
                  </a:cxn>
                  <a:cxn ang="0">
                    <a:pos x="446" y="181"/>
                  </a:cxn>
                  <a:cxn ang="0">
                    <a:pos x="440" y="98"/>
                  </a:cxn>
                  <a:cxn ang="0">
                    <a:pos x="414" y="41"/>
                  </a:cxn>
                  <a:cxn ang="0">
                    <a:pos x="374" y="8"/>
                  </a:cxn>
                </a:cxnLst>
                <a:rect l="0" t="0" r="r" b="b"/>
                <a:pathLst>
                  <a:path w="446" h="966">
                    <a:moveTo>
                      <a:pt x="349" y="1"/>
                    </a:moveTo>
                    <a:lnTo>
                      <a:pt x="335" y="0"/>
                    </a:lnTo>
                    <a:lnTo>
                      <a:pt x="319" y="3"/>
                    </a:lnTo>
                    <a:lnTo>
                      <a:pt x="303" y="8"/>
                    </a:lnTo>
                    <a:lnTo>
                      <a:pt x="287" y="16"/>
                    </a:lnTo>
                    <a:lnTo>
                      <a:pt x="273" y="25"/>
                    </a:lnTo>
                    <a:lnTo>
                      <a:pt x="260" y="38"/>
                    </a:lnTo>
                    <a:lnTo>
                      <a:pt x="250" y="54"/>
                    </a:lnTo>
                    <a:lnTo>
                      <a:pt x="246" y="73"/>
                    </a:lnTo>
                    <a:lnTo>
                      <a:pt x="244" y="108"/>
                    </a:lnTo>
                    <a:lnTo>
                      <a:pt x="247" y="149"/>
                    </a:lnTo>
                    <a:lnTo>
                      <a:pt x="250" y="188"/>
                    </a:lnTo>
                    <a:lnTo>
                      <a:pt x="252" y="213"/>
                    </a:lnTo>
                    <a:lnTo>
                      <a:pt x="252" y="254"/>
                    </a:lnTo>
                    <a:lnTo>
                      <a:pt x="252" y="328"/>
                    </a:lnTo>
                    <a:lnTo>
                      <a:pt x="252" y="402"/>
                    </a:lnTo>
                    <a:lnTo>
                      <a:pt x="250" y="445"/>
                    </a:lnTo>
                    <a:lnTo>
                      <a:pt x="249" y="465"/>
                    </a:lnTo>
                    <a:lnTo>
                      <a:pt x="247" y="485"/>
                    </a:lnTo>
                    <a:lnTo>
                      <a:pt x="244" y="501"/>
                    </a:lnTo>
                    <a:lnTo>
                      <a:pt x="239" y="511"/>
                    </a:lnTo>
                    <a:lnTo>
                      <a:pt x="234" y="516"/>
                    </a:lnTo>
                    <a:lnTo>
                      <a:pt x="223" y="523"/>
                    </a:lnTo>
                    <a:lnTo>
                      <a:pt x="211" y="535"/>
                    </a:lnTo>
                    <a:lnTo>
                      <a:pt x="195" y="547"/>
                    </a:lnTo>
                    <a:lnTo>
                      <a:pt x="179" y="562"/>
                    </a:lnTo>
                    <a:lnTo>
                      <a:pt x="163" y="576"/>
                    </a:lnTo>
                    <a:lnTo>
                      <a:pt x="148" y="590"/>
                    </a:lnTo>
                    <a:lnTo>
                      <a:pt x="139" y="601"/>
                    </a:lnTo>
                    <a:lnTo>
                      <a:pt x="126" y="621"/>
                    </a:lnTo>
                    <a:lnTo>
                      <a:pt x="115" y="643"/>
                    </a:lnTo>
                    <a:lnTo>
                      <a:pt x="106" y="667"/>
                    </a:lnTo>
                    <a:lnTo>
                      <a:pt x="98" y="691"/>
                    </a:lnTo>
                    <a:lnTo>
                      <a:pt x="90" y="713"/>
                    </a:lnTo>
                    <a:lnTo>
                      <a:pt x="85" y="730"/>
                    </a:lnTo>
                    <a:lnTo>
                      <a:pt x="80" y="745"/>
                    </a:lnTo>
                    <a:lnTo>
                      <a:pt x="78" y="753"/>
                    </a:lnTo>
                    <a:lnTo>
                      <a:pt x="74" y="765"/>
                    </a:lnTo>
                    <a:lnTo>
                      <a:pt x="64" y="785"/>
                    </a:lnTo>
                    <a:lnTo>
                      <a:pt x="51" y="808"/>
                    </a:lnTo>
                    <a:lnTo>
                      <a:pt x="39" y="832"/>
                    </a:lnTo>
                    <a:lnTo>
                      <a:pt x="26" y="858"/>
                    </a:lnTo>
                    <a:lnTo>
                      <a:pt x="15" y="880"/>
                    </a:lnTo>
                    <a:lnTo>
                      <a:pt x="5" y="901"/>
                    </a:lnTo>
                    <a:lnTo>
                      <a:pt x="2" y="915"/>
                    </a:lnTo>
                    <a:lnTo>
                      <a:pt x="0" y="936"/>
                    </a:lnTo>
                    <a:lnTo>
                      <a:pt x="0" y="952"/>
                    </a:lnTo>
                    <a:lnTo>
                      <a:pt x="5" y="961"/>
                    </a:lnTo>
                    <a:lnTo>
                      <a:pt x="13" y="966"/>
                    </a:lnTo>
                    <a:lnTo>
                      <a:pt x="18" y="964"/>
                    </a:lnTo>
                    <a:lnTo>
                      <a:pt x="24" y="960"/>
                    </a:lnTo>
                    <a:lnTo>
                      <a:pt x="32" y="950"/>
                    </a:lnTo>
                    <a:lnTo>
                      <a:pt x="39" y="941"/>
                    </a:lnTo>
                    <a:lnTo>
                      <a:pt x="47" y="929"/>
                    </a:lnTo>
                    <a:lnTo>
                      <a:pt x="61" y="909"/>
                    </a:lnTo>
                    <a:lnTo>
                      <a:pt x="80" y="883"/>
                    </a:lnTo>
                    <a:lnTo>
                      <a:pt x="102" y="853"/>
                    </a:lnTo>
                    <a:lnTo>
                      <a:pt x="126" y="823"/>
                    </a:lnTo>
                    <a:lnTo>
                      <a:pt x="147" y="796"/>
                    </a:lnTo>
                    <a:lnTo>
                      <a:pt x="163" y="775"/>
                    </a:lnTo>
                    <a:lnTo>
                      <a:pt x="174" y="762"/>
                    </a:lnTo>
                    <a:lnTo>
                      <a:pt x="182" y="754"/>
                    </a:lnTo>
                    <a:lnTo>
                      <a:pt x="191" y="743"/>
                    </a:lnTo>
                    <a:lnTo>
                      <a:pt x="203" y="729"/>
                    </a:lnTo>
                    <a:lnTo>
                      <a:pt x="214" y="716"/>
                    </a:lnTo>
                    <a:lnTo>
                      <a:pt x="225" y="702"/>
                    </a:lnTo>
                    <a:lnTo>
                      <a:pt x="236" y="689"/>
                    </a:lnTo>
                    <a:lnTo>
                      <a:pt x="244" y="676"/>
                    </a:lnTo>
                    <a:lnTo>
                      <a:pt x="252" y="667"/>
                    </a:lnTo>
                    <a:lnTo>
                      <a:pt x="258" y="657"/>
                    </a:lnTo>
                    <a:lnTo>
                      <a:pt x="265" y="648"/>
                    </a:lnTo>
                    <a:lnTo>
                      <a:pt x="273" y="637"/>
                    </a:lnTo>
                    <a:lnTo>
                      <a:pt x="279" y="627"/>
                    </a:lnTo>
                    <a:lnTo>
                      <a:pt x="285" y="617"/>
                    </a:lnTo>
                    <a:lnTo>
                      <a:pt x="292" y="609"/>
                    </a:lnTo>
                    <a:lnTo>
                      <a:pt x="298" y="601"/>
                    </a:lnTo>
                    <a:lnTo>
                      <a:pt x="303" y="597"/>
                    </a:lnTo>
                    <a:lnTo>
                      <a:pt x="308" y="592"/>
                    </a:lnTo>
                    <a:lnTo>
                      <a:pt x="316" y="587"/>
                    </a:lnTo>
                    <a:lnTo>
                      <a:pt x="324" y="581"/>
                    </a:lnTo>
                    <a:lnTo>
                      <a:pt x="333" y="574"/>
                    </a:lnTo>
                    <a:lnTo>
                      <a:pt x="341" y="566"/>
                    </a:lnTo>
                    <a:lnTo>
                      <a:pt x="351" y="557"/>
                    </a:lnTo>
                    <a:lnTo>
                      <a:pt x="357" y="547"/>
                    </a:lnTo>
                    <a:lnTo>
                      <a:pt x="360" y="538"/>
                    </a:lnTo>
                    <a:lnTo>
                      <a:pt x="368" y="508"/>
                    </a:lnTo>
                    <a:lnTo>
                      <a:pt x="379" y="461"/>
                    </a:lnTo>
                    <a:lnTo>
                      <a:pt x="392" y="414"/>
                    </a:lnTo>
                    <a:lnTo>
                      <a:pt x="403" y="377"/>
                    </a:lnTo>
                    <a:lnTo>
                      <a:pt x="413" y="347"/>
                    </a:lnTo>
                    <a:lnTo>
                      <a:pt x="424" y="310"/>
                    </a:lnTo>
                    <a:lnTo>
                      <a:pt x="433" y="270"/>
                    </a:lnTo>
                    <a:lnTo>
                      <a:pt x="440" y="232"/>
                    </a:lnTo>
                    <a:lnTo>
                      <a:pt x="446" y="181"/>
                    </a:lnTo>
                    <a:lnTo>
                      <a:pt x="446" y="137"/>
                    </a:lnTo>
                    <a:lnTo>
                      <a:pt x="440" y="98"/>
                    </a:lnTo>
                    <a:lnTo>
                      <a:pt x="430" y="67"/>
                    </a:lnTo>
                    <a:lnTo>
                      <a:pt x="414" y="41"/>
                    </a:lnTo>
                    <a:lnTo>
                      <a:pt x="397" y="22"/>
                    </a:lnTo>
                    <a:lnTo>
                      <a:pt x="374" y="8"/>
                    </a:lnTo>
                    <a:lnTo>
                      <a:pt x="349" y="1"/>
                    </a:lnTo>
                    <a:close/>
                  </a:path>
                </a:pathLst>
              </a:custGeom>
              <a:solidFill>
                <a:srgbClr val="D6AD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65" name="Freeform 45"/>
              <p:cNvSpPr>
                <a:spLocks/>
              </p:cNvSpPr>
              <p:nvPr/>
            </p:nvSpPr>
            <p:spPr bwMode="auto">
              <a:xfrm>
                <a:off x="2611" y="2483"/>
                <a:ext cx="27" cy="25"/>
              </a:xfrm>
              <a:custGeom>
                <a:avLst/>
                <a:gdLst/>
                <a:ahLst/>
                <a:cxnLst>
                  <a:cxn ang="0">
                    <a:pos x="11" y="25"/>
                  </a:cxn>
                  <a:cxn ang="0">
                    <a:pos x="18" y="25"/>
                  </a:cxn>
                  <a:cxn ang="0">
                    <a:pos x="22" y="24"/>
                  </a:cxn>
                  <a:cxn ang="0">
                    <a:pos x="26" y="19"/>
                  </a:cxn>
                  <a:cxn ang="0">
                    <a:pos x="27" y="14"/>
                  </a:cxn>
                  <a:cxn ang="0">
                    <a:pos x="26" y="10"/>
                  </a:cxn>
                  <a:cxn ang="0">
                    <a:pos x="24" y="5"/>
                  </a:cxn>
                  <a:cxn ang="0">
                    <a:pos x="21" y="2"/>
                  </a:cxn>
                  <a:cxn ang="0">
                    <a:pos x="16" y="0"/>
                  </a:cxn>
                  <a:cxn ang="0">
                    <a:pos x="10" y="0"/>
                  </a:cxn>
                  <a:cxn ang="0">
                    <a:pos x="6" y="2"/>
                  </a:cxn>
                  <a:cxn ang="0">
                    <a:pos x="2" y="6"/>
                  </a:cxn>
                  <a:cxn ang="0">
                    <a:pos x="0" y="11"/>
                  </a:cxn>
                  <a:cxn ang="0">
                    <a:pos x="0" y="16"/>
                  </a:cxn>
                  <a:cxn ang="0">
                    <a:pos x="3" y="21"/>
                  </a:cxn>
                  <a:cxn ang="0">
                    <a:pos x="6" y="24"/>
                  </a:cxn>
                  <a:cxn ang="0">
                    <a:pos x="11" y="25"/>
                  </a:cxn>
                </a:cxnLst>
                <a:rect l="0" t="0" r="r" b="b"/>
                <a:pathLst>
                  <a:path w="27" h="25">
                    <a:moveTo>
                      <a:pt x="11" y="25"/>
                    </a:moveTo>
                    <a:lnTo>
                      <a:pt x="18" y="25"/>
                    </a:lnTo>
                    <a:lnTo>
                      <a:pt x="22" y="24"/>
                    </a:lnTo>
                    <a:lnTo>
                      <a:pt x="26" y="19"/>
                    </a:lnTo>
                    <a:lnTo>
                      <a:pt x="27" y="14"/>
                    </a:lnTo>
                    <a:lnTo>
                      <a:pt x="26" y="10"/>
                    </a:lnTo>
                    <a:lnTo>
                      <a:pt x="24" y="5"/>
                    </a:lnTo>
                    <a:lnTo>
                      <a:pt x="21" y="2"/>
                    </a:lnTo>
                    <a:lnTo>
                      <a:pt x="16" y="0"/>
                    </a:lnTo>
                    <a:lnTo>
                      <a:pt x="10" y="0"/>
                    </a:lnTo>
                    <a:lnTo>
                      <a:pt x="6" y="2"/>
                    </a:lnTo>
                    <a:lnTo>
                      <a:pt x="2" y="6"/>
                    </a:lnTo>
                    <a:lnTo>
                      <a:pt x="0" y="11"/>
                    </a:lnTo>
                    <a:lnTo>
                      <a:pt x="0" y="16"/>
                    </a:lnTo>
                    <a:lnTo>
                      <a:pt x="3" y="21"/>
                    </a:lnTo>
                    <a:lnTo>
                      <a:pt x="6" y="24"/>
                    </a:lnTo>
                    <a:lnTo>
                      <a:pt x="11" y="25"/>
                    </a:lnTo>
                    <a:close/>
                  </a:path>
                </a:pathLst>
              </a:custGeom>
              <a:solidFill>
                <a:srgbClr val="D6AD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66" name="Freeform 46"/>
              <p:cNvSpPr>
                <a:spLocks/>
              </p:cNvSpPr>
              <p:nvPr/>
            </p:nvSpPr>
            <p:spPr bwMode="auto">
              <a:xfrm>
                <a:off x="2293" y="3327"/>
                <a:ext cx="25" cy="27"/>
              </a:xfrm>
              <a:custGeom>
                <a:avLst/>
                <a:gdLst/>
                <a:ahLst/>
                <a:cxnLst>
                  <a:cxn ang="0">
                    <a:pos x="11" y="27"/>
                  </a:cxn>
                  <a:cxn ang="0">
                    <a:pos x="16" y="27"/>
                  </a:cxn>
                  <a:cxn ang="0">
                    <a:pos x="20" y="25"/>
                  </a:cxn>
                  <a:cxn ang="0">
                    <a:pos x="24" y="21"/>
                  </a:cxn>
                  <a:cxn ang="0">
                    <a:pos x="25" y="16"/>
                  </a:cxn>
                  <a:cxn ang="0">
                    <a:pos x="25" y="9"/>
                  </a:cxn>
                  <a:cxn ang="0">
                    <a:pos x="24" y="5"/>
                  </a:cxn>
                  <a:cxn ang="0">
                    <a:pos x="19" y="1"/>
                  </a:cxn>
                  <a:cxn ang="0">
                    <a:pos x="14" y="0"/>
                  </a:cxn>
                  <a:cxn ang="0">
                    <a:pos x="9" y="1"/>
                  </a:cxn>
                  <a:cxn ang="0">
                    <a:pos x="5" y="3"/>
                  </a:cxn>
                  <a:cxn ang="0">
                    <a:pos x="1" y="8"/>
                  </a:cxn>
                  <a:cxn ang="0">
                    <a:pos x="0" y="13"/>
                  </a:cxn>
                  <a:cxn ang="0">
                    <a:pos x="0" y="17"/>
                  </a:cxn>
                  <a:cxn ang="0">
                    <a:pos x="1" y="22"/>
                  </a:cxn>
                  <a:cxn ang="0">
                    <a:pos x="6" y="25"/>
                  </a:cxn>
                  <a:cxn ang="0">
                    <a:pos x="11" y="27"/>
                  </a:cxn>
                </a:cxnLst>
                <a:rect l="0" t="0" r="r" b="b"/>
                <a:pathLst>
                  <a:path w="25" h="27">
                    <a:moveTo>
                      <a:pt x="11" y="27"/>
                    </a:moveTo>
                    <a:lnTo>
                      <a:pt x="16" y="27"/>
                    </a:lnTo>
                    <a:lnTo>
                      <a:pt x="20" y="25"/>
                    </a:lnTo>
                    <a:lnTo>
                      <a:pt x="24" y="21"/>
                    </a:lnTo>
                    <a:lnTo>
                      <a:pt x="25" y="16"/>
                    </a:lnTo>
                    <a:lnTo>
                      <a:pt x="25" y="9"/>
                    </a:lnTo>
                    <a:lnTo>
                      <a:pt x="24" y="5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9" y="1"/>
                    </a:lnTo>
                    <a:lnTo>
                      <a:pt x="5" y="3"/>
                    </a:lnTo>
                    <a:lnTo>
                      <a:pt x="1" y="8"/>
                    </a:lnTo>
                    <a:lnTo>
                      <a:pt x="0" y="13"/>
                    </a:lnTo>
                    <a:lnTo>
                      <a:pt x="0" y="17"/>
                    </a:lnTo>
                    <a:lnTo>
                      <a:pt x="1" y="22"/>
                    </a:lnTo>
                    <a:lnTo>
                      <a:pt x="6" y="25"/>
                    </a:lnTo>
                    <a:lnTo>
                      <a:pt x="11" y="27"/>
                    </a:lnTo>
                    <a:close/>
                  </a:path>
                </a:pathLst>
              </a:custGeom>
              <a:solidFill>
                <a:srgbClr val="D6AD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67" name="Freeform 47"/>
              <p:cNvSpPr>
                <a:spLocks/>
              </p:cNvSpPr>
              <p:nvPr/>
            </p:nvSpPr>
            <p:spPr bwMode="auto">
              <a:xfrm>
                <a:off x="2232" y="3309"/>
                <a:ext cx="222" cy="187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70" y="2"/>
                  </a:cxn>
                  <a:cxn ang="0">
                    <a:pos x="62" y="5"/>
                  </a:cxn>
                  <a:cxn ang="0">
                    <a:pos x="54" y="11"/>
                  </a:cxn>
                  <a:cxn ang="0">
                    <a:pos x="45" y="19"/>
                  </a:cxn>
                  <a:cxn ang="0">
                    <a:pos x="34" y="31"/>
                  </a:cxn>
                  <a:cxn ang="0">
                    <a:pos x="23" y="40"/>
                  </a:cxn>
                  <a:cxn ang="0">
                    <a:pos x="13" y="53"/>
                  </a:cxn>
                  <a:cxn ang="0">
                    <a:pos x="7" y="67"/>
                  </a:cxn>
                  <a:cxn ang="0">
                    <a:pos x="3" y="78"/>
                  </a:cxn>
                  <a:cxn ang="0">
                    <a:pos x="0" y="85"/>
                  </a:cxn>
                  <a:cxn ang="0">
                    <a:pos x="0" y="91"/>
                  </a:cxn>
                  <a:cxn ang="0">
                    <a:pos x="7" y="94"/>
                  </a:cxn>
                  <a:cxn ang="0">
                    <a:pos x="13" y="96"/>
                  </a:cxn>
                  <a:cxn ang="0">
                    <a:pos x="21" y="99"/>
                  </a:cxn>
                  <a:cxn ang="0">
                    <a:pos x="31" y="104"/>
                  </a:cxn>
                  <a:cxn ang="0">
                    <a:pos x="43" y="112"/>
                  </a:cxn>
                  <a:cxn ang="0">
                    <a:pos x="51" y="117"/>
                  </a:cxn>
                  <a:cxn ang="0">
                    <a:pos x="62" y="123"/>
                  </a:cxn>
                  <a:cxn ang="0">
                    <a:pos x="74" y="131"/>
                  </a:cxn>
                  <a:cxn ang="0">
                    <a:pos x="88" y="139"/>
                  </a:cxn>
                  <a:cxn ang="0">
                    <a:pos x="102" y="148"/>
                  </a:cxn>
                  <a:cxn ang="0">
                    <a:pos x="116" y="156"/>
                  </a:cxn>
                  <a:cxn ang="0">
                    <a:pos x="131" y="163"/>
                  </a:cxn>
                  <a:cxn ang="0">
                    <a:pos x="144" y="167"/>
                  </a:cxn>
                  <a:cxn ang="0">
                    <a:pos x="156" y="171"/>
                  </a:cxn>
                  <a:cxn ang="0">
                    <a:pos x="169" y="175"/>
                  </a:cxn>
                  <a:cxn ang="0">
                    <a:pos x="182" y="179"/>
                  </a:cxn>
                  <a:cxn ang="0">
                    <a:pos x="194" y="182"/>
                  </a:cxn>
                  <a:cxn ang="0">
                    <a:pos x="204" y="185"/>
                  </a:cxn>
                  <a:cxn ang="0">
                    <a:pos x="212" y="187"/>
                  </a:cxn>
                  <a:cxn ang="0">
                    <a:pos x="218" y="187"/>
                  </a:cxn>
                  <a:cxn ang="0">
                    <a:pos x="222" y="183"/>
                  </a:cxn>
                  <a:cxn ang="0">
                    <a:pos x="220" y="177"/>
                  </a:cxn>
                  <a:cxn ang="0">
                    <a:pos x="214" y="169"/>
                  </a:cxn>
                  <a:cxn ang="0">
                    <a:pos x="206" y="160"/>
                  </a:cxn>
                  <a:cxn ang="0">
                    <a:pos x="196" y="150"/>
                  </a:cxn>
                  <a:cxn ang="0">
                    <a:pos x="185" y="139"/>
                  </a:cxn>
                  <a:cxn ang="0">
                    <a:pos x="175" y="129"/>
                  </a:cxn>
                  <a:cxn ang="0">
                    <a:pos x="167" y="121"/>
                  </a:cxn>
                  <a:cxn ang="0">
                    <a:pos x="161" y="115"/>
                  </a:cxn>
                  <a:cxn ang="0">
                    <a:pos x="152" y="101"/>
                  </a:cxn>
                  <a:cxn ang="0">
                    <a:pos x="142" y="83"/>
                  </a:cxn>
                  <a:cxn ang="0">
                    <a:pos x="131" y="64"/>
                  </a:cxn>
                  <a:cxn ang="0">
                    <a:pos x="118" y="45"/>
                  </a:cxn>
                  <a:cxn ang="0">
                    <a:pos x="107" y="29"/>
                  </a:cxn>
                  <a:cxn ang="0">
                    <a:pos x="96" y="15"/>
                  </a:cxn>
                  <a:cxn ang="0">
                    <a:pos x="85" y="5"/>
                  </a:cxn>
                  <a:cxn ang="0">
                    <a:pos x="77" y="0"/>
                  </a:cxn>
                </a:cxnLst>
                <a:rect l="0" t="0" r="r" b="b"/>
                <a:pathLst>
                  <a:path w="222" h="187">
                    <a:moveTo>
                      <a:pt x="77" y="0"/>
                    </a:moveTo>
                    <a:lnTo>
                      <a:pt x="70" y="2"/>
                    </a:lnTo>
                    <a:lnTo>
                      <a:pt x="62" y="5"/>
                    </a:lnTo>
                    <a:lnTo>
                      <a:pt x="54" y="11"/>
                    </a:lnTo>
                    <a:lnTo>
                      <a:pt x="45" y="19"/>
                    </a:lnTo>
                    <a:lnTo>
                      <a:pt x="34" y="31"/>
                    </a:lnTo>
                    <a:lnTo>
                      <a:pt x="23" y="40"/>
                    </a:lnTo>
                    <a:lnTo>
                      <a:pt x="13" y="53"/>
                    </a:lnTo>
                    <a:lnTo>
                      <a:pt x="7" y="67"/>
                    </a:lnTo>
                    <a:lnTo>
                      <a:pt x="3" y="78"/>
                    </a:lnTo>
                    <a:lnTo>
                      <a:pt x="0" y="85"/>
                    </a:lnTo>
                    <a:lnTo>
                      <a:pt x="0" y="91"/>
                    </a:lnTo>
                    <a:lnTo>
                      <a:pt x="7" y="94"/>
                    </a:lnTo>
                    <a:lnTo>
                      <a:pt x="13" y="96"/>
                    </a:lnTo>
                    <a:lnTo>
                      <a:pt x="21" y="99"/>
                    </a:lnTo>
                    <a:lnTo>
                      <a:pt x="31" y="104"/>
                    </a:lnTo>
                    <a:lnTo>
                      <a:pt x="43" y="112"/>
                    </a:lnTo>
                    <a:lnTo>
                      <a:pt x="51" y="117"/>
                    </a:lnTo>
                    <a:lnTo>
                      <a:pt x="62" y="123"/>
                    </a:lnTo>
                    <a:lnTo>
                      <a:pt x="74" y="131"/>
                    </a:lnTo>
                    <a:lnTo>
                      <a:pt x="88" y="139"/>
                    </a:lnTo>
                    <a:lnTo>
                      <a:pt x="102" y="148"/>
                    </a:lnTo>
                    <a:lnTo>
                      <a:pt x="116" y="156"/>
                    </a:lnTo>
                    <a:lnTo>
                      <a:pt x="131" y="163"/>
                    </a:lnTo>
                    <a:lnTo>
                      <a:pt x="144" y="167"/>
                    </a:lnTo>
                    <a:lnTo>
                      <a:pt x="156" y="171"/>
                    </a:lnTo>
                    <a:lnTo>
                      <a:pt x="169" y="175"/>
                    </a:lnTo>
                    <a:lnTo>
                      <a:pt x="182" y="179"/>
                    </a:lnTo>
                    <a:lnTo>
                      <a:pt x="194" y="182"/>
                    </a:lnTo>
                    <a:lnTo>
                      <a:pt x="204" y="185"/>
                    </a:lnTo>
                    <a:lnTo>
                      <a:pt x="212" y="187"/>
                    </a:lnTo>
                    <a:lnTo>
                      <a:pt x="218" y="187"/>
                    </a:lnTo>
                    <a:lnTo>
                      <a:pt x="222" y="183"/>
                    </a:lnTo>
                    <a:lnTo>
                      <a:pt x="220" y="177"/>
                    </a:lnTo>
                    <a:lnTo>
                      <a:pt x="214" y="169"/>
                    </a:lnTo>
                    <a:lnTo>
                      <a:pt x="206" y="160"/>
                    </a:lnTo>
                    <a:lnTo>
                      <a:pt x="196" y="150"/>
                    </a:lnTo>
                    <a:lnTo>
                      <a:pt x="185" y="139"/>
                    </a:lnTo>
                    <a:lnTo>
                      <a:pt x="175" y="129"/>
                    </a:lnTo>
                    <a:lnTo>
                      <a:pt x="167" y="121"/>
                    </a:lnTo>
                    <a:lnTo>
                      <a:pt x="161" y="115"/>
                    </a:lnTo>
                    <a:lnTo>
                      <a:pt x="152" y="101"/>
                    </a:lnTo>
                    <a:lnTo>
                      <a:pt x="142" y="83"/>
                    </a:lnTo>
                    <a:lnTo>
                      <a:pt x="131" y="64"/>
                    </a:lnTo>
                    <a:lnTo>
                      <a:pt x="118" y="45"/>
                    </a:lnTo>
                    <a:lnTo>
                      <a:pt x="107" y="29"/>
                    </a:lnTo>
                    <a:lnTo>
                      <a:pt x="96" y="15"/>
                    </a:lnTo>
                    <a:lnTo>
                      <a:pt x="85" y="5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rgbClr val="D6AD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68" name="Freeform 48"/>
              <p:cNvSpPr>
                <a:spLocks/>
              </p:cNvSpPr>
              <p:nvPr/>
            </p:nvSpPr>
            <p:spPr bwMode="auto">
              <a:xfrm>
                <a:off x="2293" y="3327"/>
                <a:ext cx="25" cy="27"/>
              </a:xfrm>
              <a:custGeom>
                <a:avLst/>
                <a:gdLst/>
                <a:ahLst/>
                <a:cxnLst>
                  <a:cxn ang="0">
                    <a:pos x="13" y="27"/>
                  </a:cxn>
                  <a:cxn ang="0">
                    <a:pos x="17" y="25"/>
                  </a:cxn>
                  <a:cxn ang="0">
                    <a:pos x="22" y="24"/>
                  </a:cxn>
                  <a:cxn ang="0">
                    <a:pos x="24" y="19"/>
                  </a:cxn>
                  <a:cxn ang="0">
                    <a:pos x="25" y="14"/>
                  </a:cxn>
                  <a:cxn ang="0">
                    <a:pos x="25" y="9"/>
                  </a:cxn>
                  <a:cxn ang="0">
                    <a:pos x="22" y="5"/>
                  </a:cxn>
                  <a:cxn ang="0">
                    <a:pos x="19" y="1"/>
                  </a:cxn>
                  <a:cxn ang="0">
                    <a:pos x="13" y="0"/>
                  </a:cxn>
                  <a:cxn ang="0">
                    <a:pos x="8" y="1"/>
                  </a:cxn>
                  <a:cxn ang="0">
                    <a:pos x="5" y="3"/>
                  </a:cxn>
                  <a:cxn ang="0">
                    <a:pos x="1" y="8"/>
                  </a:cxn>
                  <a:cxn ang="0">
                    <a:pos x="0" y="13"/>
                  </a:cxn>
                  <a:cxn ang="0">
                    <a:pos x="0" y="19"/>
                  </a:cxn>
                  <a:cxn ang="0">
                    <a:pos x="3" y="22"/>
                  </a:cxn>
                  <a:cxn ang="0">
                    <a:pos x="8" y="25"/>
                  </a:cxn>
                  <a:cxn ang="0">
                    <a:pos x="13" y="27"/>
                  </a:cxn>
                </a:cxnLst>
                <a:rect l="0" t="0" r="r" b="b"/>
                <a:pathLst>
                  <a:path w="25" h="27">
                    <a:moveTo>
                      <a:pt x="13" y="27"/>
                    </a:moveTo>
                    <a:lnTo>
                      <a:pt x="17" y="25"/>
                    </a:lnTo>
                    <a:lnTo>
                      <a:pt x="22" y="24"/>
                    </a:lnTo>
                    <a:lnTo>
                      <a:pt x="24" y="19"/>
                    </a:lnTo>
                    <a:lnTo>
                      <a:pt x="25" y="14"/>
                    </a:lnTo>
                    <a:lnTo>
                      <a:pt x="25" y="9"/>
                    </a:lnTo>
                    <a:lnTo>
                      <a:pt x="22" y="5"/>
                    </a:lnTo>
                    <a:lnTo>
                      <a:pt x="19" y="1"/>
                    </a:lnTo>
                    <a:lnTo>
                      <a:pt x="13" y="0"/>
                    </a:lnTo>
                    <a:lnTo>
                      <a:pt x="8" y="1"/>
                    </a:lnTo>
                    <a:lnTo>
                      <a:pt x="5" y="3"/>
                    </a:lnTo>
                    <a:lnTo>
                      <a:pt x="1" y="8"/>
                    </a:lnTo>
                    <a:lnTo>
                      <a:pt x="0" y="13"/>
                    </a:lnTo>
                    <a:lnTo>
                      <a:pt x="0" y="19"/>
                    </a:lnTo>
                    <a:lnTo>
                      <a:pt x="3" y="22"/>
                    </a:lnTo>
                    <a:lnTo>
                      <a:pt x="8" y="25"/>
                    </a:lnTo>
                    <a:lnTo>
                      <a:pt x="13" y="27"/>
                    </a:lnTo>
                    <a:close/>
                  </a:path>
                </a:pathLst>
              </a:custGeom>
              <a:solidFill>
                <a:srgbClr val="D6AD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69" name="Freeform 49"/>
              <p:cNvSpPr>
                <a:spLocks/>
              </p:cNvSpPr>
              <p:nvPr/>
            </p:nvSpPr>
            <p:spPr bwMode="auto">
              <a:xfrm>
                <a:off x="2228" y="3327"/>
                <a:ext cx="230" cy="173"/>
              </a:xfrm>
              <a:custGeom>
                <a:avLst/>
                <a:gdLst/>
                <a:ahLst/>
                <a:cxnLst>
                  <a:cxn ang="0">
                    <a:pos x="39" y="5"/>
                  </a:cxn>
                  <a:cxn ang="0">
                    <a:pos x="33" y="11"/>
                  </a:cxn>
                  <a:cxn ang="0">
                    <a:pos x="25" y="21"/>
                  </a:cxn>
                  <a:cxn ang="0">
                    <a:pos x="15" y="32"/>
                  </a:cxn>
                  <a:cxn ang="0">
                    <a:pos x="9" y="44"/>
                  </a:cxn>
                  <a:cxn ang="0">
                    <a:pos x="6" y="49"/>
                  </a:cxn>
                  <a:cxn ang="0">
                    <a:pos x="3" y="57"/>
                  </a:cxn>
                  <a:cxn ang="0">
                    <a:pos x="0" y="65"/>
                  </a:cxn>
                  <a:cxn ang="0">
                    <a:pos x="1" y="71"/>
                  </a:cxn>
                  <a:cxn ang="0">
                    <a:pos x="4" y="75"/>
                  </a:cxn>
                  <a:cxn ang="0">
                    <a:pos x="11" y="78"/>
                  </a:cxn>
                  <a:cxn ang="0">
                    <a:pos x="20" y="83"/>
                  </a:cxn>
                  <a:cxn ang="0">
                    <a:pos x="30" y="89"/>
                  </a:cxn>
                  <a:cxn ang="0">
                    <a:pos x="41" y="94"/>
                  </a:cxn>
                  <a:cxn ang="0">
                    <a:pos x="50" y="99"/>
                  </a:cxn>
                  <a:cxn ang="0">
                    <a:pos x="58" y="103"/>
                  </a:cxn>
                  <a:cxn ang="0">
                    <a:pos x="65" y="106"/>
                  </a:cxn>
                  <a:cxn ang="0">
                    <a:pos x="85" y="121"/>
                  </a:cxn>
                  <a:cxn ang="0">
                    <a:pos x="105" y="132"/>
                  </a:cxn>
                  <a:cxn ang="0">
                    <a:pos x="120" y="140"/>
                  </a:cxn>
                  <a:cxn ang="0">
                    <a:pos x="136" y="148"/>
                  </a:cxn>
                  <a:cxn ang="0">
                    <a:pos x="152" y="154"/>
                  </a:cxn>
                  <a:cxn ang="0">
                    <a:pos x="168" y="159"/>
                  </a:cxn>
                  <a:cxn ang="0">
                    <a:pos x="183" y="164"/>
                  </a:cxn>
                  <a:cxn ang="0">
                    <a:pos x="198" y="169"/>
                  </a:cxn>
                  <a:cxn ang="0">
                    <a:pos x="210" y="172"/>
                  </a:cxn>
                  <a:cxn ang="0">
                    <a:pos x="221" y="173"/>
                  </a:cxn>
                  <a:cxn ang="0">
                    <a:pos x="227" y="170"/>
                  </a:cxn>
                  <a:cxn ang="0">
                    <a:pos x="230" y="164"/>
                  </a:cxn>
                  <a:cxn ang="0">
                    <a:pos x="227" y="157"/>
                  </a:cxn>
                  <a:cxn ang="0">
                    <a:pos x="221" y="148"/>
                  </a:cxn>
                  <a:cxn ang="0">
                    <a:pos x="213" y="137"/>
                  </a:cxn>
                  <a:cxn ang="0">
                    <a:pos x="202" y="126"/>
                  </a:cxn>
                  <a:cxn ang="0">
                    <a:pos x="191" y="116"/>
                  </a:cxn>
                  <a:cxn ang="0">
                    <a:pos x="181" y="106"/>
                  </a:cxn>
                  <a:cxn ang="0">
                    <a:pos x="173" y="99"/>
                  </a:cxn>
                  <a:cxn ang="0">
                    <a:pos x="168" y="94"/>
                  </a:cxn>
                  <a:cxn ang="0">
                    <a:pos x="162" y="84"/>
                  </a:cxn>
                  <a:cxn ang="0">
                    <a:pos x="154" y="71"/>
                  </a:cxn>
                  <a:cxn ang="0">
                    <a:pos x="146" y="60"/>
                  </a:cxn>
                  <a:cxn ang="0">
                    <a:pos x="141" y="52"/>
                  </a:cxn>
                  <a:cxn ang="0">
                    <a:pos x="138" y="48"/>
                  </a:cxn>
                  <a:cxn ang="0">
                    <a:pos x="133" y="44"/>
                  </a:cxn>
                  <a:cxn ang="0">
                    <a:pos x="125" y="46"/>
                  </a:cxn>
                  <a:cxn ang="0">
                    <a:pos x="116" y="56"/>
                  </a:cxn>
                  <a:cxn ang="0">
                    <a:pos x="108" y="56"/>
                  </a:cxn>
                  <a:cxn ang="0">
                    <a:pos x="100" y="54"/>
                  </a:cxn>
                  <a:cxn ang="0">
                    <a:pos x="90" y="49"/>
                  </a:cxn>
                  <a:cxn ang="0">
                    <a:pos x="82" y="43"/>
                  </a:cxn>
                  <a:cxn ang="0">
                    <a:pos x="74" y="36"/>
                  </a:cxn>
                  <a:cxn ang="0">
                    <a:pos x="66" y="28"/>
                  </a:cxn>
                  <a:cxn ang="0">
                    <a:pos x="60" y="21"/>
                  </a:cxn>
                  <a:cxn ang="0">
                    <a:pos x="55" y="13"/>
                  </a:cxn>
                  <a:cxn ang="0">
                    <a:pos x="54" y="8"/>
                  </a:cxn>
                  <a:cxn ang="0">
                    <a:pos x="50" y="3"/>
                  </a:cxn>
                  <a:cxn ang="0">
                    <a:pos x="49" y="0"/>
                  </a:cxn>
                  <a:cxn ang="0">
                    <a:pos x="46" y="0"/>
                  </a:cxn>
                  <a:cxn ang="0">
                    <a:pos x="44" y="1"/>
                  </a:cxn>
                  <a:cxn ang="0">
                    <a:pos x="42" y="3"/>
                  </a:cxn>
                  <a:cxn ang="0">
                    <a:pos x="41" y="3"/>
                  </a:cxn>
                  <a:cxn ang="0">
                    <a:pos x="39" y="5"/>
                  </a:cxn>
                </a:cxnLst>
                <a:rect l="0" t="0" r="r" b="b"/>
                <a:pathLst>
                  <a:path w="230" h="173">
                    <a:moveTo>
                      <a:pt x="39" y="5"/>
                    </a:moveTo>
                    <a:lnTo>
                      <a:pt x="33" y="11"/>
                    </a:lnTo>
                    <a:lnTo>
                      <a:pt x="25" y="21"/>
                    </a:lnTo>
                    <a:lnTo>
                      <a:pt x="15" y="32"/>
                    </a:lnTo>
                    <a:lnTo>
                      <a:pt x="9" y="44"/>
                    </a:lnTo>
                    <a:lnTo>
                      <a:pt x="6" y="49"/>
                    </a:lnTo>
                    <a:lnTo>
                      <a:pt x="3" y="57"/>
                    </a:lnTo>
                    <a:lnTo>
                      <a:pt x="0" y="65"/>
                    </a:lnTo>
                    <a:lnTo>
                      <a:pt x="1" y="71"/>
                    </a:lnTo>
                    <a:lnTo>
                      <a:pt x="4" y="75"/>
                    </a:lnTo>
                    <a:lnTo>
                      <a:pt x="11" y="78"/>
                    </a:lnTo>
                    <a:lnTo>
                      <a:pt x="20" y="83"/>
                    </a:lnTo>
                    <a:lnTo>
                      <a:pt x="30" y="89"/>
                    </a:lnTo>
                    <a:lnTo>
                      <a:pt x="41" y="94"/>
                    </a:lnTo>
                    <a:lnTo>
                      <a:pt x="50" y="99"/>
                    </a:lnTo>
                    <a:lnTo>
                      <a:pt x="58" y="103"/>
                    </a:lnTo>
                    <a:lnTo>
                      <a:pt x="65" y="106"/>
                    </a:lnTo>
                    <a:lnTo>
                      <a:pt x="85" y="121"/>
                    </a:lnTo>
                    <a:lnTo>
                      <a:pt x="105" y="132"/>
                    </a:lnTo>
                    <a:lnTo>
                      <a:pt x="120" y="140"/>
                    </a:lnTo>
                    <a:lnTo>
                      <a:pt x="136" y="148"/>
                    </a:lnTo>
                    <a:lnTo>
                      <a:pt x="152" y="154"/>
                    </a:lnTo>
                    <a:lnTo>
                      <a:pt x="168" y="159"/>
                    </a:lnTo>
                    <a:lnTo>
                      <a:pt x="183" y="164"/>
                    </a:lnTo>
                    <a:lnTo>
                      <a:pt x="198" y="169"/>
                    </a:lnTo>
                    <a:lnTo>
                      <a:pt x="210" y="172"/>
                    </a:lnTo>
                    <a:lnTo>
                      <a:pt x="221" y="173"/>
                    </a:lnTo>
                    <a:lnTo>
                      <a:pt x="227" y="170"/>
                    </a:lnTo>
                    <a:lnTo>
                      <a:pt x="230" y="164"/>
                    </a:lnTo>
                    <a:lnTo>
                      <a:pt x="227" y="157"/>
                    </a:lnTo>
                    <a:lnTo>
                      <a:pt x="221" y="148"/>
                    </a:lnTo>
                    <a:lnTo>
                      <a:pt x="213" y="137"/>
                    </a:lnTo>
                    <a:lnTo>
                      <a:pt x="202" y="126"/>
                    </a:lnTo>
                    <a:lnTo>
                      <a:pt x="191" y="116"/>
                    </a:lnTo>
                    <a:lnTo>
                      <a:pt x="181" y="106"/>
                    </a:lnTo>
                    <a:lnTo>
                      <a:pt x="173" y="99"/>
                    </a:lnTo>
                    <a:lnTo>
                      <a:pt x="168" y="94"/>
                    </a:lnTo>
                    <a:lnTo>
                      <a:pt x="162" y="84"/>
                    </a:lnTo>
                    <a:lnTo>
                      <a:pt x="154" y="71"/>
                    </a:lnTo>
                    <a:lnTo>
                      <a:pt x="146" y="60"/>
                    </a:lnTo>
                    <a:lnTo>
                      <a:pt x="141" y="52"/>
                    </a:lnTo>
                    <a:lnTo>
                      <a:pt x="138" y="48"/>
                    </a:lnTo>
                    <a:lnTo>
                      <a:pt x="133" y="44"/>
                    </a:lnTo>
                    <a:lnTo>
                      <a:pt x="125" y="46"/>
                    </a:lnTo>
                    <a:lnTo>
                      <a:pt x="116" y="56"/>
                    </a:lnTo>
                    <a:lnTo>
                      <a:pt x="108" y="56"/>
                    </a:lnTo>
                    <a:lnTo>
                      <a:pt x="100" y="54"/>
                    </a:lnTo>
                    <a:lnTo>
                      <a:pt x="90" y="49"/>
                    </a:lnTo>
                    <a:lnTo>
                      <a:pt x="82" y="43"/>
                    </a:lnTo>
                    <a:lnTo>
                      <a:pt x="74" y="36"/>
                    </a:lnTo>
                    <a:lnTo>
                      <a:pt x="66" y="28"/>
                    </a:lnTo>
                    <a:lnTo>
                      <a:pt x="60" y="21"/>
                    </a:lnTo>
                    <a:lnTo>
                      <a:pt x="55" y="13"/>
                    </a:lnTo>
                    <a:lnTo>
                      <a:pt x="54" y="8"/>
                    </a:lnTo>
                    <a:lnTo>
                      <a:pt x="50" y="3"/>
                    </a:lnTo>
                    <a:lnTo>
                      <a:pt x="49" y="0"/>
                    </a:lnTo>
                    <a:lnTo>
                      <a:pt x="46" y="0"/>
                    </a:lnTo>
                    <a:lnTo>
                      <a:pt x="44" y="1"/>
                    </a:lnTo>
                    <a:lnTo>
                      <a:pt x="42" y="3"/>
                    </a:lnTo>
                    <a:lnTo>
                      <a:pt x="41" y="3"/>
                    </a:lnTo>
                    <a:lnTo>
                      <a:pt x="39" y="5"/>
                    </a:lnTo>
                    <a:close/>
                  </a:path>
                </a:pathLst>
              </a:custGeom>
              <a:solidFill>
                <a:srgbClr val="284C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70" name="Freeform 50"/>
              <p:cNvSpPr>
                <a:spLocks/>
              </p:cNvSpPr>
              <p:nvPr/>
            </p:nvSpPr>
            <p:spPr bwMode="auto">
              <a:xfrm>
                <a:off x="2223" y="3398"/>
                <a:ext cx="232" cy="10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9" y="4"/>
                  </a:cxn>
                  <a:cxn ang="0">
                    <a:pos x="16" y="7"/>
                  </a:cxn>
                  <a:cxn ang="0">
                    <a:pos x="25" y="12"/>
                  </a:cxn>
                  <a:cxn ang="0">
                    <a:pos x="35" y="18"/>
                  </a:cxn>
                  <a:cxn ang="0">
                    <a:pos x="46" y="23"/>
                  </a:cxn>
                  <a:cxn ang="0">
                    <a:pos x="55" y="28"/>
                  </a:cxn>
                  <a:cxn ang="0">
                    <a:pos x="63" y="32"/>
                  </a:cxn>
                  <a:cxn ang="0">
                    <a:pos x="70" y="35"/>
                  </a:cxn>
                  <a:cxn ang="0">
                    <a:pos x="90" y="50"/>
                  </a:cxn>
                  <a:cxn ang="0">
                    <a:pos x="110" y="61"/>
                  </a:cxn>
                  <a:cxn ang="0">
                    <a:pos x="125" y="69"/>
                  </a:cxn>
                  <a:cxn ang="0">
                    <a:pos x="141" y="77"/>
                  </a:cxn>
                  <a:cxn ang="0">
                    <a:pos x="157" y="83"/>
                  </a:cxn>
                  <a:cxn ang="0">
                    <a:pos x="173" y="88"/>
                  </a:cxn>
                  <a:cxn ang="0">
                    <a:pos x="188" y="93"/>
                  </a:cxn>
                  <a:cxn ang="0">
                    <a:pos x="203" y="98"/>
                  </a:cxn>
                  <a:cxn ang="0">
                    <a:pos x="210" y="99"/>
                  </a:cxn>
                  <a:cxn ang="0">
                    <a:pos x="216" y="101"/>
                  </a:cxn>
                  <a:cxn ang="0">
                    <a:pos x="223" y="102"/>
                  </a:cxn>
                  <a:cxn ang="0">
                    <a:pos x="227" y="102"/>
                  </a:cxn>
                  <a:cxn ang="0">
                    <a:pos x="231" y="102"/>
                  </a:cxn>
                  <a:cxn ang="0">
                    <a:pos x="232" y="106"/>
                  </a:cxn>
                  <a:cxn ang="0">
                    <a:pos x="231" y="107"/>
                  </a:cxn>
                  <a:cxn ang="0">
                    <a:pos x="227" y="109"/>
                  </a:cxn>
                  <a:cxn ang="0">
                    <a:pos x="223" y="109"/>
                  </a:cxn>
                  <a:cxn ang="0">
                    <a:pos x="213" y="107"/>
                  </a:cxn>
                  <a:cxn ang="0">
                    <a:pos x="200" y="102"/>
                  </a:cxn>
                  <a:cxn ang="0">
                    <a:pos x="184" y="99"/>
                  </a:cxn>
                  <a:cxn ang="0">
                    <a:pos x="167" y="93"/>
                  </a:cxn>
                  <a:cxn ang="0">
                    <a:pos x="151" y="88"/>
                  </a:cxn>
                  <a:cxn ang="0">
                    <a:pos x="137" y="82"/>
                  </a:cxn>
                  <a:cxn ang="0">
                    <a:pos x="125" y="75"/>
                  </a:cxn>
                  <a:cxn ang="0">
                    <a:pos x="116" y="69"/>
                  </a:cxn>
                  <a:cxn ang="0">
                    <a:pos x="106" y="64"/>
                  </a:cxn>
                  <a:cxn ang="0">
                    <a:pos x="97" y="58"/>
                  </a:cxn>
                  <a:cxn ang="0">
                    <a:pos x="89" y="51"/>
                  </a:cxn>
                  <a:cxn ang="0">
                    <a:pos x="81" y="47"/>
                  </a:cxn>
                  <a:cxn ang="0">
                    <a:pos x="76" y="43"/>
                  </a:cxn>
                  <a:cxn ang="0">
                    <a:pos x="71" y="40"/>
                  </a:cxn>
                  <a:cxn ang="0">
                    <a:pos x="68" y="39"/>
                  </a:cxn>
                  <a:cxn ang="0">
                    <a:pos x="67" y="42"/>
                  </a:cxn>
                  <a:cxn ang="0">
                    <a:pos x="67" y="45"/>
                  </a:cxn>
                  <a:cxn ang="0">
                    <a:pos x="65" y="47"/>
                  </a:cxn>
                  <a:cxn ang="0">
                    <a:pos x="63" y="47"/>
                  </a:cxn>
                  <a:cxn ang="0">
                    <a:pos x="60" y="45"/>
                  </a:cxn>
                  <a:cxn ang="0">
                    <a:pos x="55" y="43"/>
                  </a:cxn>
                  <a:cxn ang="0">
                    <a:pos x="46" y="40"/>
                  </a:cxn>
                  <a:cxn ang="0">
                    <a:pos x="36" y="35"/>
                  </a:cxn>
                  <a:cxn ang="0">
                    <a:pos x="25" y="31"/>
                  </a:cxn>
                  <a:cxn ang="0">
                    <a:pos x="16" y="26"/>
                  </a:cxn>
                  <a:cxn ang="0">
                    <a:pos x="6" y="21"/>
                  </a:cxn>
                  <a:cxn ang="0">
                    <a:pos x="0" y="15"/>
                  </a:cxn>
                  <a:cxn ang="0">
                    <a:pos x="1" y="10"/>
                  </a:cxn>
                  <a:cxn ang="0">
                    <a:pos x="3" y="5"/>
                  </a:cxn>
                  <a:cxn ang="0">
                    <a:pos x="5" y="0"/>
                  </a:cxn>
                  <a:cxn ang="0">
                    <a:pos x="6" y="0"/>
                  </a:cxn>
                </a:cxnLst>
                <a:rect l="0" t="0" r="r" b="b"/>
                <a:pathLst>
                  <a:path w="232" h="109">
                    <a:moveTo>
                      <a:pt x="6" y="0"/>
                    </a:moveTo>
                    <a:lnTo>
                      <a:pt x="9" y="4"/>
                    </a:lnTo>
                    <a:lnTo>
                      <a:pt x="16" y="7"/>
                    </a:lnTo>
                    <a:lnTo>
                      <a:pt x="25" y="12"/>
                    </a:lnTo>
                    <a:lnTo>
                      <a:pt x="35" y="18"/>
                    </a:lnTo>
                    <a:lnTo>
                      <a:pt x="46" y="23"/>
                    </a:lnTo>
                    <a:lnTo>
                      <a:pt x="55" y="28"/>
                    </a:lnTo>
                    <a:lnTo>
                      <a:pt x="63" y="32"/>
                    </a:lnTo>
                    <a:lnTo>
                      <a:pt x="70" y="35"/>
                    </a:lnTo>
                    <a:lnTo>
                      <a:pt x="90" y="50"/>
                    </a:lnTo>
                    <a:lnTo>
                      <a:pt x="110" y="61"/>
                    </a:lnTo>
                    <a:lnTo>
                      <a:pt x="125" y="69"/>
                    </a:lnTo>
                    <a:lnTo>
                      <a:pt x="141" y="77"/>
                    </a:lnTo>
                    <a:lnTo>
                      <a:pt x="157" y="83"/>
                    </a:lnTo>
                    <a:lnTo>
                      <a:pt x="173" y="88"/>
                    </a:lnTo>
                    <a:lnTo>
                      <a:pt x="188" y="93"/>
                    </a:lnTo>
                    <a:lnTo>
                      <a:pt x="203" y="98"/>
                    </a:lnTo>
                    <a:lnTo>
                      <a:pt x="210" y="99"/>
                    </a:lnTo>
                    <a:lnTo>
                      <a:pt x="216" y="101"/>
                    </a:lnTo>
                    <a:lnTo>
                      <a:pt x="223" y="102"/>
                    </a:lnTo>
                    <a:lnTo>
                      <a:pt x="227" y="102"/>
                    </a:lnTo>
                    <a:lnTo>
                      <a:pt x="231" y="102"/>
                    </a:lnTo>
                    <a:lnTo>
                      <a:pt x="232" y="106"/>
                    </a:lnTo>
                    <a:lnTo>
                      <a:pt x="231" y="107"/>
                    </a:lnTo>
                    <a:lnTo>
                      <a:pt x="227" y="109"/>
                    </a:lnTo>
                    <a:lnTo>
                      <a:pt x="223" y="109"/>
                    </a:lnTo>
                    <a:lnTo>
                      <a:pt x="213" y="107"/>
                    </a:lnTo>
                    <a:lnTo>
                      <a:pt x="200" y="102"/>
                    </a:lnTo>
                    <a:lnTo>
                      <a:pt x="184" y="99"/>
                    </a:lnTo>
                    <a:lnTo>
                      <a:pt x="167" y="93"/>
                    </a:lnTo>
                    <a:lnTo>
                      <a:pt x="151" y="88"/>
                    </a:lnTo>
                    <a:lnTo>
                      <a:pt x="137" y="82"/>
                    </a:lnTo>
                    <a:lnTo>
                      <a:pt x="125" y="75"/>
                    </a:lnTo>
                    <a:lnTo>
                      <a:pt x="116" y="69"/>
                    </a:lnTo>
                    <a:lnTo>
                      <a:pt x="106" y="64"/>
                    </a:lnTo>
                    <a:lnTo>
                      <a:pt x="97" y="58"/>
                    </a:lnTo>
                    <a:lnTo>
                      <a:pt x="89" y="51"/>
                    </a:lnTo>
                    <a:lnTo>
                      <a:pt x="81" y="47"/>
                    </a:lnTo>
                    <a:lnTo>
                      <a:pt x="76" y="43"/>
                    </a:lnTo>
                    <a:lnTo>
                      <a:pt x="71" y="40"/>
                    </a:lnTo>
                    <a:lnTo>
                      <a:pt x="68" y="39"/>
                    </a:lnTo>
                    <a:lnTo>
                      <a:pt x="67" y="42"/>
                    </a:lnTo>
                    <a:lnTo>
                      <a:pt x="67" y="45"/>
                    </a:lnTo>
                    <a:lnTo>
                      <a:pt x="65" y="47"/>
                    </a:lnTo>
                    <a:lnTo>
                      <a:pt x="63" y="47"/>
                    </a:lnTo>
                    <a:lnTo>
                      <a:pt x="60" y="45"/>
                    </a:lnTo>
                    <a:lnTo>
                      <a:pt x="55" y="43"/>
                    </a:lnTo>
                    <a:lnTo>
                      <a:pt x="46" y="40"/>
                    </a:lnTo>
                    <a:lnTo>
                      <a:pt x="36" y="35"/>
                    </a:lnTo>
                    <a:lnTo>
                      <a:pt x="25" y="31"/>
                    </a:lnTo>
                    <a:lnTo>
                      <a:pt x="16" y="26"/>
                    </a:lnTo>
                    <a:lnTo>
                      <a:pt x="6" y="21"/>
                    </a:lnTo>
                    <a:lnTo>
                      <a:pt x="0" y="15"/>
                    </a:lnTo>
                    <a:lnTo>
                      <a:pt x="1" y="10"/>
                    </a:lnTo>
                    <a:lnTo>
                      <a:pt x="3" y="5"/>
                    </a:lnTo>
                    <a:lnTo>
                      <a:pt x="5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71" name="Freeform 51"/>
              <p:cNvSpPr>
                <a:spLocks/>
              </p:cNvSpPr>
              <p:nvPr/>
            </p:nvSpPr>
            <p:spPr bwMode="auto">
              <a:xfrm>
                <a:off x="2250" y="2421"/>
                <a:ext cx="482" cy="979"/>
              </a:xfrm>
              <a:custGeom>
                <a:avLst/>
                <a:gdLst/>
                <a:ahLst/>
                <a:cxnLst>
                  <a:cxn ang="0">
                    <a:pos x="13" y="934"/>
                  </a:cxn>
                  <a:cxn ang="0">
                    <a:pos x="46" y="954"/>
                  </a:cxn>
                  <a:cxn ang="0">
                    <a:pos x="86" y="971"/>
                  </a:cxn>
                  <a:cxn ang="0">
                    <a:pos x="119" y="979"/>
                  </a:cxn>
                  <a:cxn ang="0">
                    <a:pos x="134" y="960"/>
                  </a:cxn>
                  <a:cxn ang="0">
                    <a:pos x="135" y="939"/>
                  </a:cxn>
                  <a:cxn ang="0">
                    <a:pos x="140" y="931"/>
                  </a:cxn>
                  <a:cxn ang="0">
                    <a:pos x="138" y="923"/>
                  </a:cxn>
                  <a:cxn ang="0">
                    <a:pos x="132" y="919"/>
                  </a:cxn>
                  <a:cxn ang="0">
                    <a:pos x="138" y="911"/>
                  </a:cxn>
                  <a:cxn ang="0">
                    <a:pos x="151" y="898"/>
                  </a:cxn>
                  <a:cxn ang="0">
                    <a:pos x="178" y="853"/>
                  </a:cxn>
                  <a:cxn ang="0">
                    <a:pos x="218" y="785"/>
                  </a:cxn>
                  <a:cxn ang="0">
                    <a:pos x="262" y="720"/>
                  </a:cxn>
                  <a:cxn ang="0">
                    <a:pos x="301" y="678"/>
                  </a:cxn>
                  <a:cxn ang="0">
                    <a:pos x="334" y="635"/>
                  </a:cxn>
                  <a:cxn ang="0">
                    <a:pos x="366" y="591"/>
                  </a:cxn>
                  <a:cxn ang="0">
                    <a:pos x="390" y="554"/>
                  </a:cxn>
                  <a:cxn ang="0">
                    <a:pos x="404" y="521"/>
                  </a:cxn>
                  <a:cxn ang="0">
                    <a:pos x="430" y="433"/>
                  </a:cxn>
                  <a:cxn ang="0">
                    <a:pos x="460" y="317"/>
                  </a:cxn>
                  <a:cxn ang="0">
                    <a:pos x="480" y="212"/>
                  </a:cxn>
                  <a:cxn ang="0">
                    <a:pos x="480" y="143"/>
                  </a:cxn>
                  <a:cxn ang="0">
                    <a:pos x="474" y="83"/>
                  </a:cxn>
                  <a:cxn ang="0">
                    <a:pos x="452" y="33"/>
                  </a:cxn>
                  <a:cxn ang="0">
                    <a:pos x="404" y="5"/>
                  </a:cxn>
                  <a:cxn ang="0">
                    <a:pos x="326" y="3"/>
                  </a:cxn>
                  <a:cxn ang="0">
                    <a:pos x="282" y="27"/>
                  </a:cxn>
                  <a:cxn ang="0">
                    <a:pos x="267" y="68"/>
                  </a:cxn>
                  <a:cxn ang="0">
                    <a:pos x="267" y="121"/>
                  </a:cxn>
                  <a:cxn ang="0">
                    <a:pos x="266" y="223"/>
                  </a:cxn>
                  <a:cxn ang="0">
                    <a:pos x="259" y="406"/>
                  </a:cxn>
                  <a:cxn ang="0">
                    <a:pos x="248" y="466"/>
                  </a:cxn>
                  <a:cxn ang="0">
                    <a:pos x="250" y="487"/>
                  </a:cxn>
                  <a:cxn ang="0">
                    <a:pos x="256" y="503"/>
                  </a:cxn>
                  <a:cxn ang="0">
                    <a:pos x="258" y="514"/>
                  </a:cxn>
                  <a:cxn ang="0">
                    <a:pos x="247" y="514"/>
                  </a:cxn>
                  <a:cxn ang="0">
                    <a:pos x="235" y="516"/>
                  </a:cxn>
                  <a:cxn ang="0">
                    <a:pos x="232" y="525"/>
                  </a:cxn>
                  <a:cxn ang="0">
                    <a:pos x="221" y="528"/>
                  </a:cxn>
                  <a:cxn ang="0">
                    <a:pos x="211" y="525"/>
                  </a:cxn>
                  <a:cxn ang="0">
                    <a:pos x="204" y="535"/>
                  </a:cxn>
                  <a:cxn ang="0">
                    <a:pos x="189" y="557"/>
                  </a:cxn>
                  <a:cxn ang="0">
                    <a:pos x="137" y="637"/>
                  </a:cxn>
                  <a:cxn ang="0">
                    <a:pos x="67" y="753"/>
                  </a:cxn>
                  <a:cxn ang="0">
                    <a:pos x="13" y="876"/>
                  </a:cxn>
                </a:cxnLst>
                <a:rect l="0" t="0" r="r" b="b"/>
                <a:pathLst>
                  <a:path w="482" h="979">
                    <a:moveTo>
                      <a:pt x="0" y="927"/>
                    </a:moveTo>
                    <a:lnTo>
                      <a:pt x="13" y="934"/>
                    </a:lnTo>
                    <a:lnTo>
                      <a:pt x="28" y="944"/>
                    </a:lnTo>
                    <a:lnTo>
                      <a:pt x="46" y="954"/>
                    </a:lnTo>
                    <a:lnTo>
                      <a:pt x="67" y="963"/>
                    </a:lnTo>
                    <a:lnTo>
                      <a:pt x="86" y="971"/>
                    </a:lnTo>
                    <a:lnTo>
                      <a:pt x="103" y="977"/>
                    </a:lnTo>
                    <a:lnTo>
                      <a:pt x="119" y="979"/>
                    </a:lnTo>
                    <a:lnTo>
                      <a:pt x="132" y="976"/>
                    </a:lnTo>
                    <a:lnTo>
                      <a:pt x="134" y="960"/>
                    </a:lnTo>
                    <a:lnTo>
                      <a:pt x="135" y="947"/>
                    </a:lnTo>
                    <a:lnTo>
                      <a:pt x="135" y="939"/>
                    </a:lnTo>
                    <a:lnTo>
                      <a:pt x="137" y="934"/>
                    </a:lnTo>
                    <a:lnTo>
                      <a:pt x="140" y="931"/>
                    </a:lnTo>
                    <a:lnTo>
                      <a:pt x="140" y="927"/>
                    </a:lnTo>
                    <a:lnTo>
                      <a:pt x="138" y="923"/>
                    </a:lnTo>
                    <a:lnTo>
                      <a:pt x="135" y="920"/>
                    </a:lnTo>
                    <a:lnTo>
                      <a:pt x="132" y="919"/>
                    </a:lnTo>
                    <a:lnTo>
                      <a:pt x="134" y="915"/>
                    </a:lnTo>
                    <a:lnTo>
                      <a:pt x="138" y="911"/>
                    </a:lnTo>
                    <a:lnTo>
                      <a:pt x="145" y="906"/>
                    </a:lnTo>
                    <a:lnTo>
                      <a:pt x="151" y="898"/>
                    </a:lnTo>
                    <a:lnTo>
                      <a:pt x="164" y="879"/>
                    </a:lnTo>
                    <a:lnTo>
                      <a:pt x="178" y="853"/>
                    </a:lnTo>
                    <a:lnTo>
                      <a:pt x="197" y="820"/>
                    </a:lnTo>
                    <a:lnTo>
                      <a:pt x="218" y="785"/>
                    </a:lnTo>
                    <a:lnTo>
                      <a:pt x="240" y="751"/>
                    </a:lnTo>
                    <a:lnTo>
                      <a:pt x="262" y="720"/>
                    </a:lnTo>
                    <a:lnTo>
                      <a:pt x="285" y="694"/>
                    </a:lnTo>
                    <a:lnTo>
                      <a:pt x="301" y="678"/>
                    </a:lnTo>
                    <a:lnTo>
                      <a:pt x="317" y="657"/>
                    </a:lnTo>
                    <a:lnTo>
                      <a:pt x="334" y="635"/>
                    </a:lnTo>
                    <a:lnTo>
                      <a:pt x="350" y="613"/>
                    </a:lnTo>
                    <a:lnTo>
                      <a:pt x="366" y="591"/>
                    </a:lnTo>
                    <a:lnTo>
                      <a:pt x="379" y="571"/>
                    </a:lnTo>
                    <a:lnTo>
                      <a:pt x="390" y="554"/>
                    </a:lnTo>
                    <a:lnTo>
                      <a:pt x="396" y="543"/>
                    </a:lnTo>
                    <a:lnTo>
                      <a:pt x="404" y="521"/>
                    </a:lnTo>
                    <a:lnTo>
                      <a:pt x="415" y="482"/>
                    </a:lnTo>
                    <a:lnTo>
                      <a:pt x="430" y="433"/>
                    </a:lnTo>
                    <a:lnTo>
                      <a:pt x="445" y="376"/>
                    </a:lnTo>
                    <a:lnTo>
                      <a:pt x="460" y="317"/>
                    </a:lnTo>
                    <a:lnTo>
                      <a:pt x="473" y="261"/>
                    </a:lnTo>
                    <a:lnTo>
                      <a:pt x="480" y="212"/>
                    </a:lnTo>
                    <a:lnTo>
                      <a:pt x="482" y="173"/>
                    </a:lnTo>
                    <a:lnTo>
                      <a:pt x="480" y="143"/>
                    </a:lnTo>
                    <a:lnTo>
                      <a:pt x="477" y="111"/>
                    </a:lnTo>
                    <a:lnTo>
                      <a:pt x="474" y="83"/>
                    </a:lnTo>
                    <a:lnTo>
                      <a:pt x="466" y="56"/>
                    </a:lnTo>
                    <a:lnTo>
                      <a:pt x="452" y="33"/>
                    </a:lnTo>
                    <a:lnTo>
                      <a:pt x="433" y="16"/>
                    </a:lnTo>
                    <a:lnTo>
                      <a:pt x="404" y="5"/>
                    </a:lnTo>
                    <a:lnTo>
                      <a:pt x="364" y="0"/>
                    </a:lnTo>
                    <a:lnTo>
                      <a:pt x="326" y="3"/>
                    </a:lnTo>
                    <a:lnTo>
                      <a:pt x="299" y="13"/>
                    </a:lnTo>
                    <a:lnTo>
                      <a:pt x="282" y="27"/>
                    </a:lnTo>
                    <a:lnTo>
                      <a:pt x="272" y="46"/>
                    </a:lnTo>
                    <a:lnTo>
                      <a:pt x="267" y="68"/>
                    </a:lnTo>
                    <a:lnTo>
                      <a:pt x="267" y="94"/>
                    </a:lnTo>
                    <a:lnTo>
                      <a:pt x="267" y="121"/>
                    </a:lnTo>
                    <a:lnTo>
                      <a:pt x="267" y="148"/>
                    </a:lnTo>
                    <a:lnTo>
                      <a:pt x="266" y="223"/>
                    </a:lnTo>
                    <a:lnTo>
                      <a:pt x="262" y="318"/>
                    </a:lnTo>
                    <a:lnTo>
                      <a:pt x="259" y="406"/>
                    </a:lnTo>
                    <a:lnTo>
                      <a:pt x="253" y="452"/>
                    </a:lnTo>
                    <a:lnTo>
                      <a:pt x="248" y="466"/>
                    </a:lnTo>
                    <a:lnTo>
                      <a:pt x="248" y="478"/>
                    </a:lnTo>
                    <a:lnTo>
                      <a:pt x="250" y="487"/>
                    </a:lnTo>
                    <a:lnTo>
                      <a:pt x="253" y="495"/>
                    </a:lnTo>
                    <a:lnTo>
                      <a:pt x="256" y="503"/>
                    </a:lnTo>
                    <a:lnTo>
                      <a:pt x="258" y="509"/>
                    </a:lnTo>
                    <a:lnTo>
                      <a:pt x="258" y="514"/>
                    </a:lnTo>
                    <a:lnTo>
                      <a:pt x="253" y="516"/>
                    </a:lnTo>
                    <a:lnTo>
                      <a:pt x="247" y="514"/>
                    </a:lnTo>
                    <a:lnTo>
                      <a:pt x="240" y="514"/>
                    </a:lnTo>
                    <a:lnTo>
                      <a:pt x="235" y="516"/>
                    </a:lnTo>
                    <a:lnTo>
                      <a:pt x="234" y="521"/>
                    </a:lnTo>
                    <a:lnTo>
                      <a:pt x="232" y="525"/>
                    </a:lnTo>
                    <a:lnTo>
                      <a:pt x="227" y="528"/>
                    </a:lnTo>
                    <a:lnTo>
                      <a:pt x="221" y="528"/>
                    </a:lnTo>
                    <a:lnTo>
                      <a:pt x="216" y="527"/>
                    </a:lnTo>
                    <a:lnTo>
                      <a:pt x="211" y="525"/>
                    </a:lnTo>
                    <a:lnTo>
                      <a:pt x="207" y="528"/>
                    </a:lnTo>
                    <a:lnTo>
                      <a:pt x="204" y="535"/>
                    </a:lnTo>
                    <a:lnTo>
                      <a:pt x="199" y="543"/>
                    </a:lnTo>
                    <a:lnTo>
                      <a:pt x="189" y="557"/>
                    </a:lnTo>
                    <a:lnTo>
                      <a:pt x="167" y="589"/>
                    </a:lnTo>
                    <a:lnTo>
                      <a:pt x="137" y="637"/>
                    </a:lnTo>
                    <a:lnTo>
                      <a:pt x="102" y="692"/>
                    </a:lnTo>
                    <a:lnTo>
                      <a:pt x="67" y="753"/>
                    </a:lnTo>
                    <a:lnTo>
                      <a:pt x="35" y="817"/>
                    </a:lnTo>
                    <a:lnTo>
                      <a:pt x="13" y="876"/>
                    </a:lnTo>
                    <a:lnTo>
                      <a:pt x="0" y="927"/>
                    </a:lnTo>
                    <a:close/>
                  </a:path>
                </a:pathLst>
              </a:custGeom>
              <a:solidFill>
                <a:srgbClr val="004C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72" name="Freeform 52"/>
              <p:cNvSpPr>
                <a:spLocks/>
              </p:cNvSpPr>
              <p:nvPr/>
            </p:nvSpPr>
            <p:spPr bwMode="auto">
              <a:xfrm>
                <a:off x="2538" y="2432"/>
                <a:ext cx="207" cy="1024"/>
              </a:xfrm>
              <a:custGeom>
                <a:avLst/>
                <a:gdLst/>
                <a:ahLst/>
                <a:cxnLst>
                  <a:cxn ang="0">
                    <a:pos x="62" y="3"/>
                  </a:cxn>
                  <a:cxn ang="0">
                    <a:pos x="32" y="21"/>
                  </a:cxn>
                  <a:cxn ang="0">
                    <a:pos x="11" y="49"/>
                  </a:cxn>
                  <a:cxn ang="0">
                    <a:pos x="1" y="84"/>
                  </a:cxn>
                  <a:cxn ang="0">
                    <a:pos x="3" y="129"/>
                  </a:cxn>
                  <a:cxn ang="0">
                    <a:pos x="14" y="213"/>
                  </a:cxn>
                  <a:cxn ang="0">
                    <a:pos x="19" y="268"/>
                  </a:cxn>
                  <a:cxn ang="0">
                    <a:pos x="25" y="315"/>
                  </a:cxn>
                  <a:cxn ang="0">
                    <a:pos x="32" y="355"/>
                  </a:cxn>
                  <a:cxn ang="0">
                    <a:pos x="40" y="420"/>
                  </a:cxn>
                  <a:cxn ang="0">
                    <a:pos x="43" y="486"/>
                  </a:cxn>
                  <a:cxn ang="0">
                    <a:pos x="38" y="524"/>
                  </a:cxn>
                  <a:cxn ang="0">
                    <a:pos x="25" y="567"/>
                  </a:cxn>
                  <a:cxn ang="0">
                    <a:pos x="5" y="648"/>
                  </a:cxn>
                  <a:cxn ang="0">
                    <a:pos x="6" y="728"/>
                  </a:cxn>
                  <a:cxn ang="0">
                    <a:pos x="27" y="822"/>
                  </a:cxn>
                  <a:cxn ang="0">
                    <a:pos x="36" y="893"/>
                  </a:cxn>
                  <a:cxn ang="0">
                    <a:pos x="41" y="955"/>
                  </a:cxn>
                  <a:cxn ang="0">
                    <a:pos x="52" y="992"/>
                  </a:cxn>
                  <a:cxn ang="0">
                    <a:pos x="75" y="1021"/>
                  </a:cxn>
                  <a:cxn ang="0">
                    <a:pos x="89" y="1019"/>
                  </a:cxn>
                  <a:cxn ang="0">
                    <a:pos x="100" y="994"/>
                  </a:cxn>
                  <a:cxn ang="0">
                    <a:pos x="103" y="954"/>
                  </a:cxn>
                  <a:cxn ang="0">
                    <a:pos x="105" y="852"/>
                  </a:cxn>
                  <a:cxn ang="0">
                    <a:pos x="116" y="761"/>
                  </a:cxn>
                  <a:cxn ang="0">
                    <a:pos x="129" y="632"/>
                  </a:cxn>
                  <a:cxn ang="0">
                    <a:pos x="140" y="580"/>
                  </a:cxn>
                  <a:cxn ang="0">
                    <a:pos x="156" y="535"/>
                  </a:cxn>
                  <a:cxn ang="0">
                    <a:pos x="164" y="492"/>
                  </a:cxn>
                  <a:cxn ang="0">
                    <a:pos x="172" y="430"/>
                  </a:cxn>
                  <a:cxn ang="0">
                    <a:pos x="185" y="366"/>
                  </a:cxn>
                  <a:cxn ang="0">
                    <a:pos x="204" y="252"/>
                  </a:cxn>
                  <a:cxn ang="0">
                    <a:pos x="204" y="151"/>
                  </a:cxn>
                  <a:cxn ang="0">
                    <a:pos x="183" y="67"/>
                  </a:cxn>
                  <a:cxn ang="0">
                    <a:pos x="149" y="21"/>
                  </a:cxn>
                  <a:cxn ang="0">
                    <a:pos x="105" y="2"/>
                  </a:cxn>
                </a:cxnLst>
                <a:rect l="0" t="0" r="r" b="b"/>
                <a:pathLst>
                  <a:path w="207" h="1024">
                    <a:moveTo>
                      <a:pt x="79" y="0"/>
                    </a:moveTo>
                    <a:lnTo>
                      <a:pt x="62" y="3"/>
                    </a:lnTo>
                    <a:lnTo>
                      <a:pt x="46" y="10"/>
                    </a:lnTo>
                    <a:lnTo>
                      <a:pt x="32" y="21"/>
                    </a:lnTo>
                    <a:lnTo>
                      <a:pt x="21" y="35"/>
                    </a:lnTo>
                    <a:lnTo>
                      <a:pt x="11" y="49"/>
                    </a:lnTo>
                    <a:lnTo>
                      <a:pt x="5" y="67"/>
                    </a:lnTo>
                    <a:lnTo>
                      <a:pt x="1" y="84"/>
                    </a:lnTo>
                    <a:lnTo>
                      <a:pt x="0" y="100"/>
                    </a:lnTo>
                    <a:lnTo>
                      <a:pt x="3" y="129"/>
                    </a:lnTo>
                    <a:lnTo>
                      <a:pt x="9" y="170"/>
                    </a:lnTo>
                    <a:lnTo>
                      <a:pt x="14" y="213"/>
                    </a:lnTo>
                    <a:lnTo>
                      <a:pt x="17" y="245"/>
                    </a:lnTo>
                    <a:lnTo>
                      <a:pt x="19" y="268"/>
                    </a:lnTo>
                    <a:lnTo>
                      <a:pt x="22" y="291"/>
                    </a:lnTo>
                    <a:lnTo>
                      <a:pt x="25" y="315"/>
                    </a:lnTo>
                    <a:lnTo>
                      <a:pt x="29" y="334"/>
                    </a:lnTo>
                    <a:lnTo>
                      <a:pt x="32" y="355"/>
                    </a:lnTo>
                    <a:lnTo>
                      <a:pt x="36" y="385"/>
                    </a:lnTo>
                    <a:lnTo>
                      <a:pt x="40" y="420"/>
                    </a:lnTo>
                    <a:lnTo>
                      <a:pt x="43" y="455"/>
                    </a:lnTo>
                    <a:lnTo>
                      <a:pt x="43" y="486"/>
                    </a:lnTo>
                    <a:lnTo>
                      <a:pt x="41" y="506"/>
                    </a:lnTo>
                    <a:lnTo>
                      <a:pt x="38" y="524"/>
                    </a:lnTo>
                    <a:lnTo>
                      <a:pt x="33" y="540"/>
                    </a:lnTo>
                    <a:lnTo>
                      <a:pt x="25" y="567"/>
                    </a:lnTo>
                    <a:lnTo>
                      <a:pt x="14" y="605"/>
                    </a:lnTo>
                    <a:lnTo>
                      <a:pt x="5" y="648"/>
                    </a:lnTo>
                    <a:lnTo>
                      <a:pt x="1" y="686"/>
                    </a:lnTo>
                    <a:lnTo>
                      <a:pt x="6" y="728"/>
                    </a:lnTo>
                    <a:lnTo>
                      <a:pt x="16" y="775"/>
                    </a:lnTo>
                    <a:lnTo>
                      <a:pt x="27" y="822"/>
                    </a:lnTo>
                    <a:lnTo>
                      <a:pt x="33" y="860"/>
                    </a:lnTo>
                    <a:lnTo>
                      <a:pt x="36" y="893"/>
                    </a:lnTo>
                    <a:lnTo>
                      <a:pt x="40" y="927"/>
                    </a:lnTo>
                    <a:lnTo>
                      <a:pt x="41" y="955"/>
                    </a:lnTo>
                    <a:lnTo>
                      <a:pt x="44" y="971"/>
                    </a:lnTo>
                    <a:lnTo>
                      <a:pt x="52" y="992"/>
                    </a:lnTo>
                    <a:lnTo>
                      <a:pt x="64" y="1009"/>
                    </a:lnTo>
                    <a:lnTo>
                      <a:pt x="75" y="1021"/>
                    </a:lnTo>
                    <a:lnTo>
                      <a:pt x="83" y="1024"/>
                    </a:lnTo>
                    <a:lnTo>
                      <a:pt x="89" y="1019"/>
                    </a:lnTo>
                    <a:lnTo>
                      <a:pt x="95" y="1008"/>
                    </a:lnTo>
                    <a:lnTo>
                      <a:pt x="100" y="994"/>
                    </a:lnTo>
                    <a:lnTo>
                      <a:pt x="103" y="981"/>
                    </a:lnTo>
                    <a:lnTo>
                      <a:pt x="103" y="954"/>
                    </a:lnTo>
                    <a:lnTo>
                      <a:pt x="103" y="904"/>
                    </a:lnTo>
                    <a:lnTo>
                      <a:pt x="105" y="852"/>
                    </a:lnTo>
                    <a:lnTo>
                      <a:pt x="108" y="815"/>
                    </a:lnTo>
                    <a:lnTo>
                      <a:pt x="116" y="761"/>
                    </a:lnTo>
                    <a:lnTo>
                      <a:pt x="124" y="693"/>
                    </a:lnTo>
                    <a:lnTo>
                      <a:pt x="129" y="632"/>
                    </a:lnTo>
                    <a:lnTo>
                      <a:pt x="134" y="597"/>
                    </a:lnTo>
                    <a:lnTo>
                      <a:pt x="140" y="580"/>
                    </a:lnTo>
                    <a:lnTo>
                      <a:pt x="148" y="557"/>
                    </a:lnTo>
                    <a:lnTo>
                      <a:pt x="156" y="535"/>
                    </a:lnTo>
                    <a:lnTo>
                      <a:pt x="161" y="516"/>
                    </a:lnTo>
                    <a:lnTo>
                      <a:pt x="164" y="492"/>
                    </a:lnTo>
                    <a:lnTo>
                      <a:pt x="167" y="462"/>
                    </a:lnTo>
                    <a:lnTo>
                      <a:pt x="172" y="430"/>
                    </a:lnTo>
                    <a:lnTo>
                      <a:pt x="177" y="403"/>
                    </a:lnTo>
                    <a:lnTo>
                      <a:pt x="185" y="366"/>
                    </a:lnTo>
                    <a:lnTo>
                      <a:pt x="194" y="309"/>
                    </a:lnTo>
                    <a:lnTo>
                      <a:pt x="204" y="252"/>
                    </a:lnTo>
                    <a:lnTo>
                      <a:pt x="207" y="209"/>
                    </a:lnTo>
                    <a:lnTo>
                      <a:pt x="204" y="151"/>
                    </a:lnTo>
                    <a:lnTo>
                      <a:pt x="196" y="104"/>
                    </a:lnTo>
                    <a:lnTo>
                      <a:pt x="183" y="67"/>
                    </a:lnTo>
                    <a:lnTo>
                      <a:pt x="169" y="40"/>
                    </a:lnTo>
                    <a:lnTo>
                      <a:pt x="149" y="21"/>
                    </a:lnTo>
                    <a:lnTo>
                      <a:pt x="129" y="8"/>
                    </a:lnTo>
                    <a:lnTo>
                      <a:pt x="105" y="2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rgbClr val="D6AD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73" name="Freeform 53"/>
              <p:cNvSpPr>
                <a:spLocks/>
              </p:cNvSpPr>
              <p:nvPr/>
            </p:nvSpPr>
            <p:spPr bwMode="auto">
              <a:xfrm>
                <a:off x="2611" y="2481"/>
                <a:ext cx="27" cy="27"/>
              </a:xfrm>
              <a:custGeom>
                <a:avLst/>
                <a:gdLst/>
                <a:ahLst/>
                <a:cxnLst>
                  <a:cxn ang="0">
                    <a:pos x="14" y="27"/>
                  </a:cxn>
                  <a:cxn ang="0">
                    <a:pos x="19" y="26"/>
                  </a:cxn>
                  <a:cxn ang="0">
                    <a:pos x="24" y="23"/>
                  </a:cxn>
                  <a:cxn ang="0">
                    <a:pos x="26" y="20"/>
                  </a:cxn>
                  <a:cxn ang="0">
                    <a:pos x="27" y="15"/>
                  </a:cxn>
                  <a:cxn ang="0">
                    <a:pos x="26" y="8"/>
                  </a:cxn>
                  <a:cxn ang="0">
                    <a:pos x="22" y="5"/>
                  </a:cxn>
                  <a:cxn ang="0">
                    <a:pos x="19" y="2"/>
                  </a:cxn>
                  <a:cxn ang="0">
                    <a:pos x="13" y="0"/>
                  </a:cxn>
                  <a:cxn ang="0">
                    <a:pos x="8" y="2"/>
                  </a:cxn>
                  <a:cxn ang="0">
                    <a:pos x="5" y="5"/>
                  </a:cxn>
                  <a:cxn ang="0">
                    <a:pos x="2" y="10"/>
                  </a:cxn>
                  <a:cxn ang="0">
                    <a:pos x="0" y="15"/>
                  </a:cxn>
                  <a:cxn ang="0">
                    <a:pos x="2" y="20"/>
                  </a:cxn>
                  <a:cxn ang="0">
                    <a:pos x="5" y="24"/>
                  </a:cxn>
                  <a:cxn ang="0">
                    <a:pos x="8" y="26"/>
                  </a:cxn>
                  <a:cxn ang="0">
                    <a:pos x="14" y="27"/>
                  </a:cxn>
                </a:cxnLst>
                <a:rect l="0" t="0" r="r" b="b"/>
                <a:pathLst>
                  <a:path w="27" h="27">
                    <a:moveTo>
                      <a:pt x="14" y="27"/>
                    </a:moveTo>
                    <a:lnTo>
                      <a:pt x="19" y="26"/>
                    </a:lnTo>
                    <a:lnTo>
                      <a:pt x="24" y="23"/>
                    </a:lnTo>
                    <a:lnTo>
                      <a:pt x="26" y="20"/>
                    </a:lnTo>
                    <a:lnTo>
                      <a:pt x="27" y="15"/>
                    </a:lnTo>
                    <a:lnTo>
                      <a:pt x="26" y="8"/>
                    </a:lnTo>
                    <a:lnTo>
                      <a:pt x="22" y="5"/>
                    </a:lnTo>
                    <a:lnTo>
                      <a:pt x="19" y="2"/>
                    </a:lnTo>
                    <a:lnTo>
                      <a:pt x="13" y="0"/>
                    </a:lnTo>
                    <a:lnTo>
                      <a:pt x="8" y="2"/>
                    </a:lnTo>
                    <a:lnTo>
                      <a:pt x="5" y="5"/>
                    </a:lnTo>
                    <a:lnTo>
                      <a:pt x="2" y="10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5" y="24"/>
                    </a:lnTo>
                    <a:lnTo>
                      <a:pt x="8" y="26"/>
                    </a:lnTo>
                    <a:lnTo>
                      <a:pt x="14" y="27"/>
                    </a:lnTo>
                    <a:close/>
                  </a:path>
                </a:pathLst>
              </a:custGeom>
              <a:solidFill>
                <a:srgbClr val="D6AD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74" name="Freeform 54"/>
              <p:cNvSpPr>
                <a:spLocks/>
              </p:cNvSpPr>
              <p:nvPr/>
            </p:nvSpPr>
            <p:spPr bwMode="auto">
              <a:xfrm>
                <a:off x="2603" y="3397"/>
                <a:ext cx="27" cy="27"/>
              </a:xfrm>
              <a:custGeom>
                <a:avLst/>
                <a:gdLst/>
                <a:ahLst/>
                <a:cxnLst>
                  <a:cxn ang="0">
                    <a:pos x="14" y="27"/>
                  </a:cxn>
                  <a:cxn ang="0">
                    <a:pos x="19" y="25"/>
                  </a:cxn>
                  <a:cxn ang="0">
                    <a:pos x="24" y="22"/>
                  </a:cxn>
                  <a:cxn ang="0">
                    <a:pos x="26" y="19"/>
                  </a:cxn>
                  <a:cxn ang="0">
                    <a:pos x="27" y="14"/>
                  </a:cxn>
                  <a:cxn ang="0">
                    <a:pos x="26" y="8"/>
                  </a:cxn>
                  <a:cxn ang="0">
                    <a:pos x="22" y="5"/>
                  </a:cxn>
                  <a:cxn ang="0">
                    <a:pos x="19" y="1"/>
                  </a:cxn>
                  <a:cxn ang="0">
                    <a:pos x="13" y="0"/>
                  </a:cxn>
                  <a:cxn ang="0">
                    <a:pos x="8" y="1"/>
                  </a:cxn>
                  <a:cxn ang="0">
                    <a:pos x="5" y="5"/>
                  </a:cxn>
                  <a:cxn ang="0">
                    <a:pos x="2" y="9"/>
                  </a:cxn>
                  <a:cxn ang="0">
                    <a:pos x="0" y="14"/>
                  </a:cxn>
                  <a:cxn ang="0">
                    <a:pos x="2" y="19"/>
                  </a:cxn>
                  <a:cxn ang="0">
                    <a:pos x="5" y="24"/>
                  </a:cxn>
                  <a:cxn ang="0">
                    <a:pos x="8" y="25"/>
                  </a:cxn>
                  <a:cxn ang="0">
                    <a:pos x="14" y="27"/>
                  </a:cxn>
                </a:cxnLst>
                <a:rect l="0" t="0" r="r" b="b"/>
                <a:pathLst>
                  <a:path w="27" h="27">
                    <a:moveTo>
                      <a:pt x="14" y="27"/>
                    </a:moveTo>
                    <a:lnTo>
                      <a:pt x="19" y="25"/>
                    </a:lnTo>
                    <a:lnTo>
                      <a:pt x="24" y="22"/>
                    </a:lnTo>
                    <a:lnTo>
                      <a:pt x="26" y="19"/>
                    </a:lnTo>
                    <a:lnTo>
                      <a:pt x="27" y="14"/>
                    </a:lnTo>
                    <a:lnTo>
                      <a:pt x="26" y="8"/>
                    </a:lnTo>
                    <a:lnTo>
                      <a:pt x="22" y="5"/>
                    </a:lnTo>
                    <a:lnTo>
                      <a:pt x="19" y="1"/>
                    </a:lnTo>
                    <a:lnTo>
                      <a:pt x="13" y="0"/>
                    </a:lnTo>
                    <a:lnTo>
                      <a:pt x="8" y="1"/>
                    </a:lnTo>
                    <a:lnTo>
                      <a:pt x="5" y="5"/>
                    </a:lnTo>
                    <a:lnTo>
                      <a:pt x="2" y="9"/>
                    </a:lnTo>
                    <a:lnTo>
                      <a:pt x="0" y="14"/>
                    </a:lnTo>
                    <a:lnTo>
                      <a:pt x="2" y="19"/>
                    </a:lnTo>
                    <a:lnTo>
                      <a:pt x="5" y="24"/>
                    </a:lnTo>
                    <a:lnTo>
                      <a:pt x="8" y="25"/>
                    </a:lnTo>
                    <a:lnTo>
                      <a:pt x="14" y="27"/>
                    </a:lnTo>
                    <a:close/>
                  </a:path>
                </a:pathLst>
              </a:custGeom>
              <a:solidFill>
                <a:srgbClr val="D6AD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75" name="Freeform 55"/>
              <p:cNvSpPr>
                <a:spLocks/>
              </p:cNvSpPr>
              <p:nvPr/>
            </p:nvSpPr>
            <p:spPr bwMode="auto">
              <a:xfrm>
                <a:off x="2565" y="3381"/>
                <a:ext cx="240" cy="134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40" y="3"/>
                  </a:cxn>
                  <a:cxn ang="0">
                    <a:pos x="33" y="9"/>
                  </a:cxn>
                  <a:cxn ang="0">
                    <a:pos x="27" y="17"/>
                  </a:cxn>
                  <a:cxn ang="0">
                    <a:pos x="21" y="29"/>
                  </a:cxn>
                  <a:cxn ang="0">
                    <a:pos x="14" y="41"/>
                  </a:cxn>
                  <a:cxn ang="0">
                    <a:pos x="6" y="54"/>
                  </a:cxn>
                  <a:cxn ang="0">
                    <a:pos x="2" y="70"/>
                  </a:cxn>
                  <a:cxn ang="0">
                    <a:pos x="0" y="86"/>
                  </a:cxn>
                  <a:cxn ang="0">
                    <a:pos x="0" y="97"/>
                  </a:cxn>
                  <a:cxn ang="0">
                    <a:pos x="0" y="105"/>
                  </a:cxn>
                  <a:cxn ang="0">
                    <a:pos x="2" y="110"/>
                  </a:cxn>
                  <a:cxn ang="0">
                    <a:pos x="8" y="111"/>
                  </a:cxn>
                  <a:cxn ang="0">
                    <a:pos x="14" y="111"/>
                  </a:cxn>
                  <a:cxn ang="0">
                    <a:pos x="24" y="111"/>
                  </a:cxn>
                  <a:cxn ang="0">
                    <a:pos x="35" y="111"/>
                  </a:cxn>
                  <a:cxn ang="0">
                    <a:pos x="49" y="115"/>
                  </a:cxn>
                  <a:cxn ang="0">
                    <a:pos x="59" y="118"/>
                  </a:cxn>
                  <a:cxn ang="0">
                    <a:pos x="70" y="121"/>
                  </a:cxn>
                  <a:cxn ang="0">
                    <a:pos x="84" y="124"/>
                  </a:cxn>
                  <a:cxn ang="0">
                    <a:pos x="100" y="127"/>
                  </a:cxn>
                  <a:cxn ang="0">
                    <a:pos x="116" y="130"/>
                  </a:cxn>
                  <a:cxn ang="0">
                    <a:pos x="132" y="132"/>
                  </a:cxn>
                  <a:cxn ang="0">
                    <a:pos x="148" y="134"/>
                  </a:cxn>
                  <a:cxn ang="0">
                    <a:pos x="162" y="134"/>
                  </a:cxn>
                  <a:cxn ang="0">
                    <a:pos x="175" y="134"/>
                  </a:cxn>
                  <a:cxn ang="0">
                    <a:pos x="189" y="134"/>
                  </a:cxn>
                  <a:cxn ang="0">
                    <a:pos x="202" y="134"/>
                  </a:cxn>
                  <a:cxn ang="0">
                    <a:pos x="215" y="134"/>
                  </a:cxn>
                  <a:cxn ang="0">
                    <a:pos x="226" y="132"/>
                  </a:cxn>
                  <a:cxn ang="0">
                    <a:pos x="234" y="130"/>
                  </a:cxn>
                  <a:cxn ang="0">
                    <a:pos x="239" y="127"/>
                  </a:cxn>
                  <a:cxn ang="0">
                    <a:pos x="240" y="124"/>
                  </a:cxn>
                  <a:cxn ang="0">
                    <a:pos x="237" y="119"/>
                  </a:cxn>
                  <a:cxn ang="0">
                    <a:pos x="231" y="113"/>
                  </a:cxn>
                  <a:cxn ang="0">
                    <a:pos x="220" y="107"/>
                  </a:cxn>
                  <a:cxn ang="0">
                    <a:pos x="207" y="100"/>
                  </a:cxn>
                  <a:cxn ang="0">
                    <a:pos x="193" y="94"/>
                  </a:cxn>
                  <a:cxn ang="0">
                    <a:pos x="180" y="88"/>
                  </a:cxn>
                  <a:cxn ang="0">
                    <a:pos x="169" y="83"/>
                  </a:cxn>
                  <a:cxn ang="0">
                    <a:pos x="161" y="80"/>
                  </a:cxn>
                  <a:cxn ang="0">
                    <a:pos x="148" y="68"/>
                  </a:cxn>
                  <a:cxn ang="0">
                    <a:pos x="132" y="56"/>
                  </a:cxn>
                  <a:cxn ang="0">
                    <a:pos x="116" y="43"/>
                  </a:cxn>
                  <a:cxn ang="0">
                    <a:pos x="99" y="29"/>
                  </a:cxn>
                  <a:cxn ang="0">
                    <a:pos x="83" y="16"/>
                  </a:cxn>
                  <a:cxn ang="0">
                    <a:pos x="67" y="6"/>
                  </a:cxn>
                  <a:cxn ang="0">
                    <a:pos x="54" y="0"/>
                  </a:cxn>
                  <a:cxn ang="0">
                    <a:pos x="45" y="0"/>
                  </a:cxn>
                </a:cxnLst>
                <a:rect l="0" t="0" r="r" b="b"/>
                <a:pathLst>
                  <a:path w="240" h="134">
                    <a:moveTo>
                      <a:pt x="45" y="0"/>
                    </a:moveTo>
                    <a:lnTo>
                      <a:pt x="40" y="3"/>
                    </a:lnTo>
                    <a:lnTo>
                      <a:pt x="33" y="9"/>
                    </a:lnTo>
                    <a:lnTo>
                      <a:pt x="27" y="17"/>
                    </a:lnTo>
                    <a:lnTo>
                      <a:pt x="21" y="29"/>
                    </a:lnTo>
                    <a:lnTo>
                      <a:pt x="14" y="41"/>
                    </a:lnTo>
                    <a:lnTo>
                      <a:pt x="6" y="54"/>
                    </a:lnTo>
                    <a:lnTo>
                      <a:pt x="2" y="70"/>
                    </a:lnTo>
                    <a:lnTo>
                      <a:pt x="0" y="86"/>
                    </a:lnTo>
                    <a:lnTo>
                      <a:pt x="0" y="97"/>
                    </a:lnTo>
                    <a:lnTo>
                      <a:pt x="0" y="105"/>
                    </a:lnTo>
                    <a:lnTo>
                      <a:pt x="2" y="110"/>
                    </a:lnTo>
                    <a:lnTo>
                      <a:pt x="8" y="111"/>
                    </a:lnTo>
                    <a:lnTo>
                      <a:pt x="14" y="111"/>
                    </a:lnTo>
                    <a:lnTo>
                      <a:pt x="24" y="111"/>
                    </a:lnTo>
                    <a:lnTo>
                      <a:pt x="35" y="111"/>
                    </a:lnTo>
                    <a:lnTo>
                      <a:pt x="49" y="115"/>
                    </a:lnTo>
                    <a:lnTo>
                      <a:pt x="59" y="118"/>
                    </a:lnTo>
                    <a:lnTo>
                      <a:pt x="70" y="121"/>
                    </a:lnTo>
                    <a:lnTo>
                      <a:pt x="84" y="124"/>
                    </a:lnTo>
                    <a:lnTo>
                      <a:pt x="100" y="127"/>
                    </a:lnTo>
                    <a:lnTo>
                      <a:pt x="116" y="130"/>
                    </a:lnTo>
                    <a:lnTo>
                      <a:pt x="132" y="132"/>
                    </a:lnTo>
                    <a:lnTo>
                      <a:pt x="148" y="134"/>
                    </a:lnTo>
                    <a:lnTo>
                      <a:pt x="162" y="134"/>
                    </a:lnTo>
                    <a:lnTo>
                      <a:pt x="175" y="134"/>
                    </a:lnTo>
                    <a:lnTo>
                      <a:pt x="189" y="134"/>
                    </a:lnTo>
                    <a:lnTo>
                      <a:pt x="202" y="134"/>
                    </a:lnTo>
                    <a:lnTo>
                      <a:pt x="215" y="134"/>
                    </a:lnTo>
                    <a:lnTo>
                      <a:pt x="226" y="132"/>
                    </a:lnTo>
                    <a:lnTo>
                      <a:pt x="234" y="130"/>
                    </a:lnTo>
                    <a:lnTo>
                      <a:pt x="239" y="127"/>
                    </a:lnTo>
                    <a:lnTo>
                      <a:pt x="240" y="124"/>
                    </a:lnTo>
                    <a:lnTo>
                      <a:pt x="237" y="119"/>
                    </a:lnTo>
                    <a:lnTo>
                      <a:pt x="231" y="113"/>
                    </a:lnTo>
                    <a:lnTo>
                      <a:pt x="220" y="107"/>
                    </a:lnTo>
                    <a:lnTo>
                      <a:pt x="207" y="100"/>
                    </a:lnTo>
                    <a:lnTo>
                      <a:pt x="193" y="94"/>
                    </a:lnTo>
                    <a:lnTo>
                      <a:pt x="180" y="88"/>
                    </a:lnTo>
                    <a:lnTo>
                      <a:pt x="169" y="83"/>
                    </a:lnTo>
                    <a:lnTo>
                      <a:pt x="161" y="80"/>
                    </a:lnTo>
                    <a:lnTo>
                      <a:pt x="148" y="68"/>
                    </a:lnTo>
                    <a:lnTo>
                      <a:pt x="132" y="56"/>
                    </a:lnTo>
                    <a:lnTo>
                      <a:pt x="116" y="43"/>
                    </a:lnTo>
                    <a:lnTo>
                      <a:pt x="99" y="29"/>
                    </a:lnTo>
                    <a:lnTo>
                      <a:pt x="83" y="16"/>
                    </a:lnTo>
                    <a:lnTo>
                      <a:pt x="67" y="6"/>
                    </a:lnTo>
                    <a:lnTo>
                      <a:pt x="54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D6AD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76" name="Freeform 56"/>
              <p:cNvSpPr>
                <a:spLocks/>
              </p:cNvSpPr>
              <p:nvPr/>
            </p:nvSpPr>
            <p:spPr bwMode="auto">
              <a:xfrm>
                <a:off x="2603" y="3397"/>
                <a:ext cx="27" cy="27"/>
              </a:xfrm>
              <a:custGeom>
                <a:avLst/>
                <a:gdLst/>
                <a:ahLst/>
                <a:cxnLst>
                  <a:cxn ang="0">
                    <a:pos x="18" y="27"/>
                  </a:cxn>
                  <a:cxn ang="0">
                    <a:pos x="22" y="25"/>
                  </a:cxn>
                  <a:cxn ang="0">
                    <a:pos x="26" y="21"/>
                  </a:cxn>
                  <a:cxn ang="0">
                    <a:pos x="27" y="16"/>
                  </a:cxn>
                  <a:cxn ang="0">
                    <a:pos x="27" y="9"/>
                  </a:cxn>
                  <a:cxn ang="0">
                    <a:pos x="24" y="5"/>
                  </a:cxn>
                  <a:cxn ang="0">
                    <a:pos x="21" y="1"/>
                  </a:cxn>
                  <a:cxn ang="0">
                    <a:pos x="16" y="0"/>
                  </a:cxn>
                  <a:cxn ang="0">
                    <a:pos x="10" y="1"/>
                  </a:cxn>
                  <a:cxn ang="0">
                    <a:pos x="5" y="3"/>
                  </a:cxn>
                  <a:cxn ang="0">
                    <a:pos x="2" y="8"/>
                  </a:cxn>
                  <a:cxn ang="0">
                    <a:pos x="0" y="13"/>
                  </a:cxn>
                  <a:cxn ang="0">
                    <a:pos x="2" y="17"/>
                  </a:cxn>
                  <a:cxn ang="0">
                    <a:pos x="3" y="22"/>
                  </a:cxn>
                  <a:cxn ang="0">
                    <a:pos x="8" y="25"/>
                  </a:cxn>
                  <a:cxn ang="0">
                    <a:pos x="13" y="27"/>
                  </a:cxn>
                  <a:cxn ang="0">
                    <a:pos x="18" y="27"/>
                  </a:cxn>
                </a:cxnLst>
                <a:rect l="0" t="0" r="r" b="b"/>
                <a:pathLst>
                  <a:path w="27" h="27">
                    <a:moveTo>
                      <a:pt x="18" y="27"/>
                    </a:moveTo>
                    <a:lnTo>
                      <a:pt x="22" y="25"/>
                    </a:lnTo>
                    <a:lnTo>
                      <a:pt x="26" y="21"/>
                    </a:lnTo>
                    <a:lnTo>
                      <a:pt x="27" y="16"/>
                    </a:lnTo>
                    <a:lnTo>
                      <a:pt x="27" y="9"/>
                    </a:lnTo>
                    <a:lnTo>
                      <a:pt x="24" y="5"/>
                    </a:lnTo>
                    <a:lnTo>
                      <a:pt x="21" y="1"/>
                    </a:lnTo>
                    <a:lnTo>
                      <a:pt x="16" y="0"/>
                    </a:lnTo>
                    <a:lnTo>
                      <a:pt x="10" y="1"/>
                    </a:lnTo>
                    <a:lnTo>
                      <a:pt x="5" y="3"/>
                    </a:lnTo>
                    <a:lnTo>
                      <a:pt x="2" y="8"/>
                    </a:lnTo>
                    <a:lnTo>
                      <a:pt x="0" y="13"/>
                    </a:lnTo>
                    <a:lnTo>
                      <a:pt x="2" y="17"/>
                    </a:lnTo>
                    <a:lnTo>
                      <a:pt x="3" y="22"/>
                    </a:lnTo>
                    <a:lnTo>
                      <a:pt x="8" y="25"/>
                    </a:lnTo>
                    <a:lnTo>
                      <a:pt x="13" y="27"/>
                    </a:lnTo>
                    <a:lnTo>
                      <a:pt x="18" y="27"/>
                    </a:lnTo>
                    <a:close/>
                  </a:path>
                </a:pathLst>
              </a:custGeom>
              <a:solidFill>
                <a:srgbClr val="D6AD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77" name="Freeform 57"/>
              <p:cNvSpPr>
                <a:spLocks/>
              </p:cNvSpPr>
              <p:nvPr/>
            </p:nvSpPr>
            <p:spPr bwMode="auto">
              <a:xfrm>
                <a:off x="2560" y="3410"/>
                <a:ext cx="248" cy="109"/>
              </a:xfrm>
              <a:custGeom>
                <a:avLst/>
                <a:gdLst/>
                <a:ahLst/>
                <a:cxnLst>
                  <a:cxn ang="0">
                    <a:pos x="16" y="6"/>
                  </a:cxn>
                  <a:cxn ang="0">
                    <a:pos x="13" y="12"/>
                  </a:cxn>
                  <a:cxn ang="0">
                    <a:pos x="7" y="25"/>
                  </a:cxn>
                  <a:cxn ang="0">
                    <a:pos x="2" y="39"/>
                  </a:cxn>
                  <a:cxn ang="0">
                    <a:pos x="0" y="54"/>
                  </a:cxn>
                  <a:cxn ang="0">
                    <a:pos x="0" y="60"/>
                  </a:cxn>
                  <a:cxn ang="0">
                    <a:pos x="0" y="68"/>
                  </a:cxn>
                  <a:cxn ang="0">
                    <a:pos x="0" y="78"/>
                  </a:cxn>
                  <a:cxn ang="0">
                    <a:pos x="3" y="82"/>
                  </a:cxn>
                  <a:cxn ang="0">
                    <a:pos x="8" y="84"/>
                  </a:cxn>
                  <a:cxn ang="0">
                    <a:pos x="14" y="86"/>
                  </a:cxn>
                  <a:cxn ang="0">
                    <a:pos x="24" y="86"/>
                  </a:cxn>
                  <a:cxn ang="0">
                    <a:pos x="35" y="87"/>
                  </a:cxn>
                  <a:cxn ang="0">
                    <a:pos x="46" y="89"/>
                  </a:cxn>
                  <a:cxn ang="0">
                    <a:pos x="57" y="90"/>
                  </a:cxn>
                  <a:cxn ang="0">
                    <a:pos x="67" y="92"/>
                  </a:cxn>
                  <a:cxn ang="0">
                    <a:pos x="75" y="94"/>
                  </a:cxn>
                  <a:cxn ang="0">
                    <a:pos x="99" y="100"/>
                  </a:cxn>
                  <a:cxn ang="0">
                    <a:pos x="120" y="103"/>
                  </a:cxn>
                  <a:cxn ang="0">
                    <a:pos x="139" y="106"/>
                  </a:cxn>
                  <a:cxn ang="0">
                    <a:pos x="156" y="108"/>
                  </a:cxn>
                  <a:cxn ang="0">
                    <a:pos x="174" y="108"/>
                  </a:cxn>
                  <a:cxn ang="0">
                    <a:pos x="190" y="109"/>
                  </a:cxn>
                  <a:cxn ang="0">
                    <a:pos x="205" y="108"/>
                  </a:cxn>
                  <a:cxn ang="0">
                    <a:pos x="221" y="108"/>
                  </a:cxn>
                  <a:cxn ang="0">
                    <a:pos x="233" y="106"/>
                  </a:cxn>
                  <a:cxn ang="0">
                    <a:pos x="242" y="103"/>
                  </a:cxn>
                  <a:cxn ang="0">
                    <a:pos x="248" y="98"/>
                  </a:cxn>
                  <a:cxn ang="0">
                    <a:pos x="248" y="90"/>
                  </a:cxn>
                  <a:cxn ang="0">
                    <a:pos x="244" y="86"/>
                  </a:cxn>
                  <a:cxn ang="0">
                    <a:pos x="236" y="79"/>
                  </a:cxn>
                  <a:cxn ang="0">
                    <a:pos x="225" y="73"/>
                  </a:cxn>
                  <a:cxn ang="0">
                    <a:pos x="210" y="66"/>
                  </a:cxn>
                  <a:cxn ang="0">
                    <a:pos x="196" y="60"/>
                  </a:cxn>
                  <a:cxn ang="0">
                    <a:pos x="183" y="54"/>
                  </a:cxn>
                  <a:cxn ang="0">
                    <a:pos x="174" y="51"/>
                  </a:cxn>
                  <a:cxn ang="0">
                    <a:pos x="167" y="47"/>
                  </a:cxn>
                  <a:cxn ang="0">
                    <a:pos x="158" y="41"/>
                  </a:cxn>
                  <a:cxn ang="0">
                    <a:pos x="145" y="31"/>
                  </a:cxn>
                  <a:cxn ang="0">
                    <a:pos x="134" y="22"/>
                  </a:cxn>
                  <a:cxn ang="0">
                    <a:pos x="127" y="16"/>
                  </a:cxn>
                  <a:cxn ang="0">
                    <a:pos x="124" y="12"/>
                  </a:cxn>
                  <a:cxn ang="0">
                    <a:pos x="118" y="12"/>
                  </a:cxn>
                  <a:cxn ang="0">
                    <a:pos x="112" y="17"/>
                  </a:cxn>
                  <a:cxn ang="0">
                    <a:pos x="105" y="28"/>
                  </a:cxn>
                  <a:cxn ang="0">
                    <a:pos x="97" y="31"/>
                  </a:cxn>
                  <a:cxn ang="0">
                    <a:pos x="88" y="31"/>
                  </a:cxn>
                  <a:cxn ang="0">
                    <a:pos x="78" y="30"/>
                  </a:cxn>
                  <a:cxn ang="0">
                    <a:pos x="69" y="28"/>
                  </a:cxn>
                  <a:cxn ang="0">
                    <a:pos x="59" y="25"/>
                  </a:cxn>
                  <a:cxn ang="0">
                    <a:pos x="50" y="20"/>
                  </a:cxn>
                  <a:cxn ang="0">
                    <a:pos x="40" y="16"/>
                  </a:cxn>
                  <a:cxn ang="0">
                    <a:pos x="32" y="9"/>
                  </a:cxn>
                  <a:cxn ang="0">
                    <a:pos x="29" y="6"/>
                  </a:cxn>
                  <a:cxn ang="0">
                    <a:pos x="26" y="1"/>
                  </a:cxn>
                  <a:cxn ang="0">
                    <a:pos x="22" y="0"/>
                  </a:cxn>
                  <a:cxn ang="0">
                    <a:pos x="19" y="0"/>
                  </a:cxn>
                  <a:cxn ang="0">
                    <a:pos x="18" y="3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6" y="6"/>
                  </a:cxn>
                </a:cxnLst>
                <a:rect l="0" t="0" r="r" b="b"/>
                <a:pathLst>
                  <a:path w="248" h="109">
                    <a:moveTo>
                      <a:pt x="16" y="6"/>
                    </a:moveTo>
                    <a:lnTo>
                      <a:pt x="13" y="12"/>
                    </a:lnTo>
                    <a:lnTo>
                      <a:pt x="7" y="25"/>
                    </a:lnTo>
                    <a:lnTo>
                      <a:pt x="2" y="39"/>
                    </a:lnTo>
                    <a:lnTo>
                      <a:pt x="0" y="54"/>
                    </a:lnTo>
                    <a:lnTo>
                      <a:pt x="0" y="60"/>
                    </a:lnTo>
                    <a:lnTo>
                      <a:pt x="0" y="68"/>
                    </a:lnTo>
                    <a:lnTo>
                      <a:pt x="0" y="78"/>
                    </a:lnTo>
                    <a:lnTo>
                      <a:pt x="3" y="82"/>
                    </a:lnTo>
                    <a:lnTo>
                      <a:pt x="8" y="84"/>
                    </a:lnTo>
                    <a:lnTo>
                      <a:pt x="14" y="86"/>
                    </a:lnTo>
                    <a:lnTo>
                      <a:pt x="24" y="86"/>
                    </a:lnTo>
                    <a:lnTo>
                      <a:pt x="35" y="87"/>
                    </a:lnTo>
                    <a:lnTo>
                      <a:pt x="46" y="89"/>
                    </a:lnTo>
                    <a:lnTo>
                      <a:pt x="57" y="90"/>
                    </a:lnTo>
                    <a:lnTo>
                      <a:pt x="67" y="92"/>
                    </a:lnTo>
                    <a:lnTo>
                      <a:pt x="75" y="94"/>
                    </a:lnTo>
                    <a:lnTo>
                      <a:pt x="99" y="100"/>
                    </a:lnTo>
                    <a:lnTo>
                      <a:pt x="120" y="103"/>
                    </a:lnTo>
                    <a:lnTo>
                      <a:pt x="139" y="106"/>
                    </a:lnTo>
                    <a:lnTo>
                      <a:pt x="156" y="108"/>
                    </a:lnTo>
                    <a:lnTo>
                      <a:pt x="174" y="108"/>
                    </a:lnTo>
                    <a:lnTo>
                      <a:pt x="190" y="109"/>
                    </a:lnTo>
                    <a:lnTo>
                      <a:pt x="205" y="108"/>
                    </a:lnTo>
                    <a:lnTo>
                      <a:pt x="221" y="108"/>
                    </a:lnTo>
                    <a:lnTo>
                      <a:pt x="233" y="106"/>
                    </a:lnTo>
                    <a:lnTo>
                      <a:pt x="242" y="103"/>
                    </a:lnTo>
                    <a:lnTo>
                      <a:pt x="248" y="98"/>
                    </a:lnTo>
                    <a:lnTo>
                      <a:pt x="248" y="90"/>
                    </a:lnTo>
                    <a:lnTo>
                      <a:pt x="244" y="86"/>
                    </a:lnTo>
                    <a:lnTo>
                      <a:pt x="236" y="79"/>
                    </a:lnTo>
                    <a:lnTo>
                      <a:pt x="225" y="73"/>
                    </a:lnTo>
                    <a:lnTo>
                      <a:pt x="210" y="66"/>
                    </a:lnTo>
                    <a:lnTo>
                      <a:pt x="196" y="60"/>
                    </a:lnTo>
                    <a:lnTo>
                      <a:pt x="183" y="54"/>
                    </a:lnTo>
                    <a:lnTo>
                      <a:pt x="174" y="51"/>
                    </a:lnTo>
                    <a:lnTo>
                      <a:pt x="167" y="47"/>
                    </a:lnTo>
                    <a:lnTo>
                      <a:pt x="158" y="41"/>
                    </a:lnTo>
                    <a:lnTo>
                      <a:pt x="145" y="31"/>
                    </a:lnTo>
                    <a:lnTo>
                      <a:pt x="134" y="22"/>
                    </a:lnTo>
                    <a:lnTo>
                      <a:pt x="127" y="16"/>
                    </a:lnTo>
                    <a:lnTo>
                      <a:pt x="124" y="12"/>
                    </a:lnTo>
                    <a:lnTo>
                      <a:pt x="118" y="12"/>
                    </a:lnTo>
                    <a:lnTo>
                      <a:pt x="112" y="17"/>
                    </a:lnTo>
                    <a:lnTo>
                      <a:pt x="105" y="28"/>
                    </a:lnTo>
                    <a:lnTo>
                      <a:pt x="97" y="31"/>
                    </a:lnTo>
                    <a:lnTo>
                      <a:pt x="88" y="31"/>
                    </a:lnTo>
                    <a:lnTo>
                      <a:pt x="78" y="30"/>
                    </a:lnTo>
                    <a:lnTo>
                      <a:pt x="69" y="28"/>
                    </a:lnTo>
                    <a:lnTo>
                      <a:pt x="59" y="25"/>
                    </a:lnTo>
                    <a:lnTo>
                      <a:pt x="50" y="20"/>
                    </a:lnTo>
                    <a:lnTo>
                      <a:pt x="40" y="16"/>
                    </a:lnTo>
                    <a:lnTo>
                      <a:pt x="32" y="9"/>
                    </a:lnTo>
                    <a:lnTo>
                      <a:pt x="29" y="6"/>
                    </a:lnTo>
                    <a:lnTo>
                      <a:pt x="26" y="1"/>
                    </a:lnTo>
                    <a:lnTo>
                      <a:pt x="22" y="0"/>
                    </a:lnTo>
                    <a:lnTo>
                      <a:pt x="19" y="0"/>
                    </a:lnTo>
                    <a:lnTo>
                      <a:pt x="18" y="3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6" y="6"/>
                    </a:lnTo>
                    <a:close/>
                  </a:path>
                </a:pathLst>
              </a:custGeom>
              <a:solidFill>
                <a:srgbClr val="284C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78" name="Freeform 58"/>
              <p:cNvSpPr>
                <a:spLocks/>
              </p:cNvSpPr>
              <p:nvPr/>
            </p:nvSpPr>
            <p:spPr bwMode="auto">
              <a:xfrm>
                <a:off x="2560" y="3492"/>
                <a:ext cx="248" cy="34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8" y="2"/>
                  </a:cxn>
                  <a:cxn ang="0">
                    <a:pos x="14" y="4"/>
                  </a:cxn>
                  <a:cxn ang="0">
                    <a:pos x="24" y="4"/>
                  </a:cxn>
                  <a:cxn ang="0">
                    <a:pos x="35" y="5"/>
                  </a:cxn>
                  <a:cxn ang="0">
                    <a:pos x="46" y="7"/>
                  </a:cxn>
                  <a:cxn ang="0">
                    <a:pos x="57" y="8"/>
                  </a:cxn>
                  <a:cxn ang="0">
                    <a:pos x="67" y="10"/>
                  </a:cxn>
                  <a:cxn ang="0">
                    <a:pos x="75" y="12"/>
                  </a:cxn>
                  <a:cxn ang="0">
                    <a:pos x="99" y="18"/>
                  </a:cxn>
                  <a:cxn ang="0">
                    <a:pos x="120" y="21"/>
                  </a:cxn>
                  <a:cxn ang="0">
                    <a:pos x="139" y="24"/>
                  </a:cxn>
                  <a:cxn ang="0">
                    <a:pos x="156" y="26"/>
                  </a:cxn>
                  <a:cxn ang="0">
                    <a:pos x="174" y="26"/>
                  </a:cxn>
                  <a:cxn ang="0">
                    <a:pos x="190" y="27"/>
                  </a:cxn>
                  <a:cxn ang="0">
                    <a:pos x="205" y="26"/>
                  </a:cxn>
                  <a:cxn ang="0">
                    <a:pos x="221" y="26"/>
                  </a:cxn>
                  <a:cxn ang="0">
                    <a:pos x="228" y="24"/>
                  </a:cxn>
                  <a:cxn ang="0">
                    <a:pos x="234" y="24"/>
                  </a:cxn>
                  <a:cxn ang="0">
                    <a:pos x="240" y="23"/>
                  </a:cxn>
                  <a:cxn ang="0">
                    <a:pos x="245" y="21"/>
                  </a:cxn>
                  <a:cxn ang="0">
                    <a:pos x="247" y="21"/>
                  </a:cxn>
                  <a:cxn ang="0">
                    <a:pos x="248" y="23"/>
                  </a:cxn>
                  <a:cxn ang="0">
                    <a:pos x="248" y="24"/>
                  </a:cxn>
                  <a:cxn ang="0">
                    <a:pos x="247" y="27"/>
                  </a:cxn>
                  <a:cxn ang="0">
                    <a:pos x="242" y="29"/>
                  </a:cxn>
                  <a:cxn ang="0">
                    <a:pos x="233" y="31"/>
                  </a:cxn>
                  <a:cxn ang="0">
                    <a:pos x="218" y="32"/>
                  </a:cxn>
                  <a:cxn ang="0">
                    <a:pos x="202" y="32"/>
                  </a:cxn>
                  <a:cxn ang="0">
                    <a:pos x="185" y="34"/>
                  </a:cxn>
                  <a:cxn ang="0">
                    <a:pos x="169" y="34"/>
                  </a:cxn>
                  <a:cxn ang="0">
                    <a:pos x="153" y="32"/>
                  </a:cxn>
                  <a:cxn ang="0">
                    <a:pos x="140" y="31"/>
                  </a:cxn>
                  <a:cxn ang="0">
                    <a:pos x="129" y="29"/>
                  </a:cxn>
                  <a:cxn ang="0">
                    <a:pos x="118" y="26"/>
                  </a:cxn>
                  <a:cxn ang="0">
                    <a:pos x="107" y="24"/>
                  </a:cxn>
                  <a:cxn ang="0">
                    <a:pos x="97" y="21"/>
                  </a:cxn>
                  <a:cxn ang="0">
                    <a:pos x="89" y="19"/>
                  </a:cxn>
                  <a:cxn ang="0">
                    <a:pos x="81" y="18"/>
                  </a:cxn>
                  <a:cxn ang="0">
                    <a:pos x="77" y="16"/>
                  </a:cxn>
                  <a:cxn ang="0">
                    <a:pos x="73" y="15"/>
                  </a:cxn>
                  <a:cxn ang="0">
                    <a:pos x="73" y="18"/>
                  </a:cxn>
                  <a:cxn ang="0">
                    <a:pos x="73" y="21"/>
                  </a:cxn>
                  <a:cxn ang="0">
                    <a:pos x="73" y="23"/>
                  </a:cxn>
                  <a:cxn ang="0">
                    <a:pos x="72" y="24"/>
                  </a:cxn>
                  <a:cxn ang="0">
                    <a:pos x="69" y="24"/>
                  </a:cxn>
                  <a:cxn ang="0">
                    <a:pos x="62" y="24"/>
                  </a:cxn>
                  <a:cxn ang="0">
                    <a:pos x="54" y="24"/>
                  </a:cxn>
                  <a:cxn ang="0">
                    <a:pos x="43" y="24"/>
                  </a:cxn>
                  <a:cxn ang="0">
                    <a:pos x="30" y="23"/>
                  </a:cxn>
                  <a:cxn ang="0">
                    <a:pos x="19" y="21"/>
                  </a:cxn>
                  <a:cxn ang="0">
                    <a:pos x="10" y="19"/>
                  </a:cxn>
                  <a:cxn ang="0">
                    <a:pos x="2" y="16"/>
                  </a:cxn>
                  <a:cxn ang="0">
                    <a:pos x="0" y="10"/>
                  </a:cxn>
                  <a:cxn ang="0">
                    <a:pos x="0" y="5"/>
                  </a:cxn>
                  <a:cxn ang="0">
                    <a:pos x="0" y="2"/>
                  </a:cxn>
                  <a:cxn ang="0">
                    <a:pos x="3" y="0"/>
                  </a:cxn>
                </a:cxnLst>
                <a:rect l="0" t="0" r="r" b="b"/>
                <a:pathLst>
                  <a:path w="248" h="34">
                    <a:moveTo>
                      <a:pt x="3" y="0"/>
                    </a:moveTo>
                    <a:lnTo>
                      <a:pt x="8" y="2"/>
                    </a:lnTo>
                    <a:lnTo>
                      <a:pt x="14" y="4"/>
                    </a:lnTo>
                    <a:lnTo>
                      <a:pt x="24" y="4"/>
                    </a:lnTo>
                    <a:lnTo>
                      <a:pt x="35" y="5"/>
                    </a:lnTo>
                    <a:lnTo>
                      <a:pt x="46" y="7"/>
                    </a:lnTo>
                    <a:lnTo>
                      <a:pt x="57" y="8"/>
                    </a:lnTo>
                    <a:lnTo>
                      <a:pt x="67" y="10"/>
                    </a:lnTo>
                    <a:lnTo>
                      <a:pt x="75" y="12"/>
                    </a:lnTo>
                    <a:lnTo>
                      <a:pt x="99" y="18"/>
                    </a:lnTo>
                    <a:lnTo>
                      <a:pt x="120" y="21"/>
                    </a:lnTo>
                    <a:lnTo>
                      <a:pt x="139" y="24"/>
                    </a:lnTo>
                    <a:lnTo>
                      <a:pt x="156" y="26"/>
                    </a:lnTo>
                    <a:lnTo>
                      <a:pt x="174" y="26"/>
                    </a:lnTo>
                    <a:lnTo>
                      <a:pt x="190" y="27"/>
                    </a:lnTo>
                    <a:lnTo>
                      <a:pt x="205" y="26"/>
                    </a:lnTo>
                    <a:lnTo>
                      <a:pt x="221" y="26"/>
                    </a:lnTo>
                    <a:lnTo>
                      <a:pt x="228" y="24"/>
                    </a:lnTo>
                    <a:lnTo>
                      <a:pt x="234" y="24"/>
                    </a:lnTo>
                    <a:lnTo>
                      <a:pt x="240" y="23"/>
                    </a:lnTo>
                    <a:lnTo>
                      <a:pt x="245" y="21"/>
                    </a:lnTo>
                    <a:lnTo>
                      <a:pt x="247" y="21"/>
                    </a:lnTo>
                    <a:lnTo>
                      <a:pt x="248" y="23"/>
                    </a:lnTo>
                    <a:lnTo>
                      <a:pt x="248" y="24"/>
                    </a:lnTo>
                    <a:lnTo>
                      <a:pt x="247" y="27"/>
                    </a:lnTo>
                    <a:lnTo>
                      <a:pt x="242" y="29"/>
                    </a:lnTo>
                    <a:lnTo>
                      <a:pt x="233" y="31"/>
                    </a:lnTo>
                    <a:lnTo>
                      <a:pt x="218" y="32"/>
                    </a:lnTo>
                    <a:lnTo>
                      <a:pt x="202" y="32"/>
                    </a:lnTo>
                    <a:lnTo>
                      <a:pt x="185" y="34"/>
                    </a:lnTo>
                    <a:lnTo>
                      <a:pt x="169" y="34"/>
                    </a:lnTo>
                    <a:lnTo>
                      <a:pt x="153" y="32"/>
                    </a:lnTo>
                    <a:lnTo>
                      <a:pt x="140" y="31"/>
                    </a:lnTo>
                    <a:lnTo>
                      <a:pt x="129" y="29"/>
                    </a:lnTo>
                    <a:lnTo>
                      <a:pt x="118" y="26"/>
                    </a:lnTo>
                    <a:lnTo>
                      <a:pt x="107" y="24"/>
                    </a:lnTo>
                    <a:lnTo>
                      <a:pt x="97" y="21"/>
                    </a:lnTo>
                    <a:lnTo>
                      <a:pt x="89" y="19"/>
                    </a:lnTo>
                    <a:lnTo>
                      <a:pt x="81" y="18"/>
                    </a:lnTo>
                    <a:lnTo>
                      <a:pt x="77" y="16"/>
                    </a:lnTo>
                    <a:lnTo>
                      <a:pt x="73" y="15"/>
                    </a:lnTo>
                    <a:lnTo>
                      <a:pt x="73" y="18"/>
                    </a:lnTo>
                    <a:lnTo>
                      <a:pt x="73" y="21"/>
                    </a:lnTo>
                    <a:lnTo>
                      <a:pt x="73" y="23"/>
                    </a:lnTo>
                    <a:lnTo>
                      <a:pt x="72" y="24"/>
                    </a:lnTo>
                    <a:lnTo>
                      <a:pt x="69" y="24"/>
                    </a:lnTo>
                    <a:lnTo>
                      <a:pt x="62" y="24"/>
                    </a:lnTo>
                    <a:lnTo>
                      <a:pt x="54" y="24"/>
                    </a:lnTo>
                    <a:lnTo>
                      <a:pt x="43" y="24"/>
                    </a:lnTo>
                    <a:lnTo>
                      <a:pt x="30" y="23"/>
                    </a:lnTo>
                    <a:lnTo>
                      <a:pt x="19" y="21"/>
                    </a:lnTo>
                    <a:lnTo>
                      <a:pt x="10" y="19"/>
                    </a:lnTo>
                    <a:lnTo>
                      <a:pt x="2" y="16"/>
                    </a:lnTo>
                    <a:lnTo>
                      <a:pt x="0" y="10"/>
                    </a:lnTo>
                    <a:lnTo>
                      <a:pt x="0" y="5"/>
                    </a:lnTo>
                    <a:lnTo>
                      <a:pt x="0" y="2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79" name="Freeform 59"/>
              <p:cNvSpPr>
                <a:spLocks/>
              </p:cNvSpPr>
              <p:nvPr/>
            </p:nvSpPr>
            <p:spPr bwMode="auto">
              <a:xfrm>
                <a:off x="2522" y="2416"/>
                <a:ext cx="237" cy="1051"/>
              </a:xfrm>
              <a:custGeom>
                <a:avLst/>
                <a:gdLst/>
                <a:ahLst/>
                <a:cxnLst>
                  <a:cxn ang="0">
                    <a:pos x="10" y="1045"/>
                  </a:cxn>
                  <a:cxn ang="0">
                    <a:pos x="24" y="1048"/>
                  </a:cxn>
                  <a:cxn ang="0">
                    <a:pos x="45" y="1049"/>
                  </a:cxn>
                  <a:cxn ang="0">
                    <a:pos x="70" y="1051"/>
                  </a:cxn>
                  <a:cxn ang="0">
                    <a:pos x="95" y="1049"/>
                  </a:cxn>
                  <a:cxn ang="0">
                    <a:pos x="123" y="1048"/>
                  </a:cxn>
                  <a:cxn ang="0">
                    <a:pos x="146" y="1041"/>
                  </a:cxn>
                  <a:cxn ang="0">
                    <a:pos x="165" y="1033"/>
                  </a:cxn>
                  <a:cxn ang="0">
                    <a:pos x="180" y="1021"/>
                  </a:cxn>
                  <a:cxn ang="0">
                    <a:pos x="177" y="1013"/>
                  </a:cxn>
                  <a:cxn ang="0">
                    <a:pos x="164" y="998"/>
                  </a:cxn>
                  <a:cxn ang="0">
                    <a:pos x="153" y="979"/>
                  </a:cxn>
                  <a:cxn ang="0">
                    <a:pos x="146" y="959"/>
                  </a:cxn>
                  <a:cxn ang="0">
                    <a:pos x="148" y="896"/>
                  </a:cxn>
                  <a:cxn ang="0">
                    <a:pos x="151" y="782"/>
                  </a:cxn>
                  <a:cxn ang="0">
                    <a:pos x="156" y="667"/>
                  </a:cxn>
                  <a:cxn ang="0">
                    <a:pos x="165" y="597"/>
                  </a:cxn>
                  <a:cxn ang="0">
                    <a:pos x="177" y="564"/>
                  </a:cxn>
                  <a:cxn ang="0">
                    <a:pos x="185" y="529"/>
                  </a:cxn>
                  <a:cxn ang="0">
                    <a:pos x="193" y="497"/>
                  </a:cxn>
                  <a:cxn ang="0">
                    <a:pos x="197" y="471"/>
                  </a:cxn>
                  <a:cxn ang="0">
                    <a:pos x="205" y="424"/>
                  </a:cxn>
                  <a:cxn ang="0">
                    <a:pos x="220" y="338"/>
                  </a:cxn>
                  <a:cxn ang="0">
                    <a:pos x="234" y="241"/>
                  </a:cxn>
                  <a:cxn ang="0">
                    <a:pos x="237" y="158"/>
                  </a:cxn>
                  <a:cxn ang="0">
                    <a:pos x="236" y="126"/>
                  </a:cxn>
                  <a:cxn ang="0">
                    <a:pos x="229" y="96"/>
                  </a:cxn>
                  <a:cxn ang="0">
                    <a:pos x="221" y="69"/>
                  </a:cxn>
                  <a:cxn ang="0">
                    <a:pos x="207" y="45"/>
                  </a:cxn>
                  <a:cxn ang="0">
                    <a:pos x="188" y="27"/>
                  </a:cxn>
                  <a:cxn ang="0">
                    <a:pos x="164" y="13"/>
                  </a:cxn>
                  <a:cxn ang="0">
                    <a:pos x="132" y="3"/>
                  </a:cxn>
                  <a:cxn ang="0">
                    <a:pos x="92" y="0"/>
                  </a:cxn>
                  <a:cxn ang="0">
                    <a:pos x="56" y="7"/>
                  </a:cxn>
                  <a:cxn ang="0">
                    <a:pos x="32" y="22"/>
                  </a:cxn>
                  <a:cxn ang="0">
                    <a:pos x="16" y="46"/>
                  </a:cxn>
                  <a:cxn ang="0">
                    <a:pos x="10" y="75"/>
                  </a:cxn>
                  <a:cxn ang="0">
                    <a:pos x="8" y="108"/>
                  </a:cxn>
                  <a:cxn ang="0">
                    <a:pos x="10" y="142"/>
                  </a:cxn>
                  <a:cxn ang="0">
                    <a:pos x="14" y="174"/>
                  </a:cxn>
                  <a:cxn ang="0">
                    <a:pos x="17" y="202"/>
                  </a:cxn>
                  <a:cxn ang="0">
                    <a:pos x="24" y="269"/>
                  </a:cxn>
                  <a:cxn ang="0">
                    <a:pos x="33" y="350"/>
                  </a:cxn>
                  <a:cxn ang="0">
                    <a:pos x="40" y="424"/>
                  </a:cxn>
                  <a:cxn ang="0">
                    <a:pos x="41" y="468"/>
                  </a:cxn>
                  <a:cxn ang="0">
                    <a:pos x="38" y="487"/>
                  </a:cxn>
                  <a:cxn ang="0">
                    <a:pos x="37" y="500"/>
                  </a:cxn>
                  <a:cxn ang="0">
                    <a:pos x="38" y="510"/>
                  </a:cxn>
                  <a:cxn ang="0">
                    <a:pos x="43" y="516"/>
                  </a:cxn>
                  <a:cxn ang="0">
                    <a:pos x="46" y="522"/>
                  </a:cxn>
                  <a:cxn ang="0">
                    <a:pos x="45" y="530"/>
                  </a:cxn>
                  <a:cxn ang="0">
                    <a:pos x="40" y="537"/>
                  </a:cxn>
                  <a:cxn ang="0">
                    <a:pos x="33" y="541"/>
                  </a:cxn>
                  <a:cxn ang="0">
                    <a:pos x="29" y="551"/>
                  </a:cxn>
                  <a:cxn ang="0">
                    <a:pos x="24" y="567"/>
                  </a:cxn>
                  <a:cxn ang="0">
                    <a:pos x="19" y="586"/>
                  </a:cxn>
                  <a:cxn ang="0">
                    <a:pos x="14" y="602"/>
                  </a:cxn>
                  <a:cxn ang="0">
                    <a:pos x="6" y="670"/>
                  </a:cxn>
                  <a:cxn ang="0">
                    <a:pos x="0" y="795"/>
                  </a:cxn>
                  <a:cxn ang="0">
                    <a:pos x="0" y="933"/>
                  </a:cxn>
                  <a:cxn ang="0">
                    <a:pos x="10" y="1045"/>
                  </a:cxn>
                </a:cxnLst>
                <a:rect l="0" t="0" r="r" b="b"/>
                <a:pathLst>
                  <a:path w="237" h="1051">
                    <a:moveTo>
                      <a:pt x="10" y="1045"/>
                    </a:moveTo>
                    <a:lnTo>
                      <a:pt x="24" y="1048"/>
                    </a:lnTo>
                    <a:lnTo>
                      <a:pt x="45" y="1049"/>
                    </a:lnTo>
                    <a:lnTo>
                      <a:pt x="70" y="1051"/>
                    </a:lnTo>
                    <a:lnTo>
                      <a:pt x="95" y="1049"/>
                    </a:lnTo>
                    <a:lnTo>
                      <a:pt x="123" y="1048"/>
                    </a:lnTo>
                    <a:lnTo>
                      <a:pt x="146" y="1041"/>
                    </a:lnTo>
                    <a:lnTo>
                      <a:pt x="165" y="1033"/>
                    </a:lnTo>
                    <a:lnTo>
                      <a:pt x="180" y="1021"/>
                    </a:lnTo>
                    <a:lnTo>
                      <a:pt x="177" y="1013"/>
                    </a:lnTo>
                    <a:lnTo>
                      <a:pt x="164" y="998"/>
                    </a:lnTo>
                    <a:lnTo>
                      <a:pt x="153" y="979"/>
                    </a:lnTo>
                    <a:lnTo>
                      <a:pt x="146" y="959"/>
                    </a:lnTo>
                    <a:lnTo>
                      <a:pt x="148" y="896"/>
                    </a:lnTo>
                    <a:lnTo>
                      <a:pt x="151" y="782"/>
                    </a:lnTo>
                    <a:lnTo>
                      <a:pt x="156" y="667"/>
                    </a:lnTo>
                    <a:lnTo>
                      <a:pt x="165" y="597"/>
                    </a:lnTo>
                    <a:lnTo>
                      <a:pt x="177" y="564"/>
                    </a:lnTo>
                    <a:lnTo>
                      <a:pt x="185" y="529"/>
                    </a:lnTo>
                    <a:lnTo>
                      <a:pt x="193" y="497"/>
                    </a:lnTo>
                    <a:lnTo>
                      <a:pt x="197" y="471"/>
                    </a:lnTo>
                    <a:lnTo>
                      <a:pt x="205" y="424"/>
                    </a:lnTo>
                    <a:lnTo>
                      <a:pt x="220" y="338"/>
                    </a:lnTo>
                    <a:lnTo>
                      <a:pt x="234" y="241"/>
                    </a:lnTo>
                    <a:lnTo>
                      <a:pt x="237" y="158"/>
                    </a:lnTo>
                    <a:lnTo>
                      <a:pt x="236" y="126"/>
                    </a:lnTo>
                    <a:lnTo>
                      <a:pt x="229" y="96"/>
                    </a:lnTo>
                    <a:lnTo>
                      <a:pt x="221" y="69"/>
                    </a:lnTo>
                    <a:lnTo>
                      <a:pt x="207" y="45"/>
                    </a:lnTo>
                    <a:lnTo>
                      <a:pt x="188" y="27"/>
                    </a:lnTo>
                    <a:lnTo>
                      <a:pt x="164" y="13"/>
                    </a:lnTo>
                    <a:lnTo>
                      <a:pt x="132" y="3"/>
                    </a:lnTo>
                    <a:lnTo>
                      <a:pt x="92" y="0"/>
                    </a:lnTo>
                    <a:lnTo>
                      <a:pt x="56" y="7"/>
                    </a:lnTo>
                    <a:lnTo>
                      <a:pt x="32" y="22"/>
                    </a:lnTo>
                    <a:lnTo>
                      <a:pt x="16" y="46"/>
                    </a:lnTo>
                    <a:lnTo>
                      <a:pt x="10" y="75"/>
                    </a:lnTo>
                    <a:lnTo>
                      <a:pt x="8" y="108"/>
                    </a:lnTo>
                    <a:lnTo>
                      <a:pt x="10" y="142"/>
                    </a:lnTo>
                    <a:lnTo>
                      <a:pt x="14" y="174"/>
                    </a:lnTo>
                    <a:lnTo>
                      <a:pt x="17" y="202"/>
                    </a:lnTo>
                    <a:lnTo>
                      <a:pt x="24" y="269"/>
                    </a:lnTo>
                    <a:lnTo>
                      <a:pt x="33" y="350"/>
                    </a:lnTo>
                    <a:lnTo>
                      <a:pt x="40" y="424"/>
                    </a:lnTo>
                    <a:lnTo>
                      <a:pt x="41" y="468"/>
                    </a:lnTo>
                    <a:lnTo>
                      <a:pt x="38" y="487"/>
                    </a:lnTo>
                    <a:lnTo>
                      <a:pt x="37" y="500"/>
                    </a:lnTo>
                    <a:lnTo>
                      <a:pt x="38" y="510"/>
                    </a:lnTo>
                    <a:lnTo>
                      <a:pt x="43" y="516"/>
                    </a:lnTo>
                    <a:lnTo>
                      <a:pt x="46" y="522"/>
                    </a:lnTo>
                    <a:lnTo>
                      <a:pt x="45" y="530"/>
                    </a:lnTo>
                    <a:lnTo>
                      <a:pt x="40" y="537"/>
                    </a:lnTo>
                    <a:lnTo>
                      <a:pt x="33" y="541"/>
                    </a:lnTo>
                    <a:lnTo>
                      <a:pt x="29" y="551"/>
                    </a:lnTo>
                    <a:lnTo>
                      <a:pt x="24" y="567"/>
                    </a:lnTo>
                    <a:lnTo>
                      <a:pt x="19" y="586"/>
                    </a:lnTo>
                    <a:lnTo>
                      <a:pt x="14" y="602"/>
                    </a:lnTo>
                    <a:lnTo>
                      <a:pt x="6" y="670"/>
                    </a:lnTo>
                    <a:lnTo>
                      <a:pt x="0" y="795"/>
                    </a:lnTo>
                    <a:lnTo>
                      <a:pt x="0" y="933"/>
                    </a:lnTo>
                    <a:lnTo>
                      <a:pt x="10" y="1045"/>
                    </a:lnTo>
                    <a:close/>
                  </a:path>
                </a:pathLst>
              </a:custGeom>
              <a:solidFill>
                <a:srgbClr val="004C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80" name="Freeform 60"/>
              <p:cNvSpPr>
                <a:spLocks/>
              </p:cNvSpPr>
              <p:nvPr/>
            </p:nvSpPr>
            <p:spPr bwMode="auto">
              <a:xfrm>
                <a:off x="2479" y="1765"/>
                <a:ext cx="274" cy="818"/>
              </a:xfrm>
              <a:custGeom>
                <a:avLst/>
                <a:gdLst/>
                <a:ahLst/>
                <a:cxnLst>
                  <a:cxn ang="0">
                    <a:pos x="2" y="673"/>
                  </a:cxn>
                  <a:cxn ang="0">
                    <a:pos x="14" y="618"/>
                  </a:cxn>
                  <a:cxn ang="0">
                    <a:pos x="30" y="565"/>
                  </a:cxn>
                  <a:cxn ang="0">
                    <a:pos x="43" y="525"/>
                  </a:cxn>
                  <a:cxn ang="0">
                    <a:pos x="53" y="494"/>
                  </a:cxn>
                  <a:cxn ang="0">
                    <a:pos x="53" y="462"/>
                  </a:cxn>
                  <a:cxn ang="0">
                    <a:pos x="51" y="436"/>
                  </a:cxn>
                  <a:cxn ang="0">
                    <a:pos x="40" y="379"/>
                  </a:cxn>
                  <a:cxn ang="0">
                    <a:pos x="29" y="339"/>
                  </a:cxn>
                  <a:cxn ang="0">
                    <a:pos x="5" y="256"/>
                  </a:cxn>
                  <a:cxn ang="0">
                    <a:pos x="6" y="166"/>
                  </a:cxn>
                  <a:cxn ang="0">
                    <a:pos x="33" y="96"/>
                  </a:cxn>
                  <a:cxn ang="0">
                    <a:pos x="73" y="37"/>
                  </a:cxn>
                  <a:cxn ang="0">
                    <a:pos x="116" y="5"/>
                  </a:cxn>
                  <a:cxn ang="0">
                    <a:pos x="145" y="3"/>
                  </a:cxn>
                  <a:cxn ang="0">
                    <a:pos x="161" y="16"/>
                  </a:cxn>
                  <a:cxn ang="0">
                    <a:pos x="173" y="37"/>
                  </a:cxn>
                  <a:cxn ang="0">
                    <a:pos x="183" y="59"/>
                  </a:cxn>
                  <a:cxn ang="0">
                    <a:pos x="189" y="78"/>
                  </a:cxn>
                  <a:cxn ang="0">
                    <a:pos x="199" y="97"/>
                  </a:cxn>
                  <a:cxn ang="0">
                    <a:pos x="213" y="118"/>
                  </a:cxn>
                  <a:cxn ang="0">
                    <a:pos x="228" y="138"/>
                  </a:cxn>
                  <a:cxn ang="0">
                    <a:pos x="245" y="170"/>
                  </a:cxn>
                  <a:cxn ang="0">
                    <a:pos x="266" y="223"/>
                  </a:cxn>
                  <a:cxn ang="0">
                    <a:pos x="274" y="269"/>
                  </a:cxn>
                  <a:cxn ang="0">
                    <a:pos x="269" y="310"/>
                  </a:cxn>
                  <a:cxn ang="0">
                    <a:pos x="264" y="333"/>
                  </a:cxn>
                  <a:cxn ang="0">
                    <a:pos x="266" y="365"/>
                  </a:cxn>
                  <a:cxn ang="0">
                    <a:pos x="269" y="395"/>
                  </a:cxn>
                  <a:cxn ang="0">
                    <a:pos x="263" y="435"/>
                  </a:cxn>
                  <a:cxn ang="0">
                    <a:pos x="259" y="470"/>
                  </a:cxn>
                  <a:cxn ang="0">
                    <a:pos x="266" y="524"/>
                  </a:cxn>
                  <a:cxn ang="0">
                    <a:pos x="271" y="572"/>
                  </a:cxn>
                  <a:cxn ang="0">
                    <a:pos x="267" y="611"/>
                  </a:cxn>
                  <a:cxn ang="0">
                    <a:pos x="264" y="638"/>
                  </a:cxn>
                  <a:cxn ang="0">
                    <a:pos x="263" y="675"/>
                  </a:cxn>
                  <a:cxn ang="0">
                    <a:pos x="255" y="721"/>
                  </a:cxn>
                  <a:cxn ang="0">
                    <a:pos x="234" y="767"/>
                  </a:cxn>
                  <a:cxn ang="0">
                    <a:pos x="207" y="796"/>
                  </a:cxn>
                  <a:cxn ang="0">
                    <a:pos x="180" y="810"/>
                  </a:cxn>
                  <a:cxn ang="0">
                    <a:pos x="145" y="818"/>
                  </a:cxn>
                  <a:cxn ang="0">
                    <a:pos x="105" y="815"/>
                  </a:cxn>
                  <a:cxn ang="0">
                    <a:pos x="67" y="799"/>
                  </a:cxn>
                  <a:cxn ang="0">
                    <a:pos x="37" y="775"/>
                  </a:cxn>
                  <a:cxn ang="0">
                    <a:pos x="14" y="745"/>
                  </a:cxn>
                  <a:cxn ang="0">
                    <a:pos x="2" y="713"/>
                  </a:cxn>
                </a:cxnLst>
                <a:rect l="0" t="0" r="r" b="b"/>
                <a:pathLst>
                  <a:path w="274" h="818">
                    <a:moveTo>
                      <a:pt x="0" y="700"/>
                    </a:moveTo>
                    <a:lnTo>
                      <a:pt x="2" y="673"/>
                    </a:lnTo>
                    <a:lnTo>
                      <a:pt x="6" y="645"/>
                    </a:lnTo>
                    <a:lnTo>
                      <a:pt x="14" y="618"/>
                    </a:lnTo>
                    <a:lnTo>
                      <a:pt x="22" y="589"/>
                    </a:lnTo>
                    <a:lnTo>
                      <a:pt x="30" y="565"/>
                    </a:lnTo>
                    <a:lnTo>
                      <a:pt x="37" y="543"/>
                    </a:lnTo>
                    <a:lnTo>
                      <a:pt x="43" y="525"/>
                    </a:lnTo>
                    <a:lnTo>
                      <a:pt x="48" y="513"/>
                    </a:lnTo>
                    <a:lnTo>
                      <a:pt x="53" y="494"/>
                    </a:lnTo>
                    <a:lnTo>
                      <a:pt x="53" y="476"/>
                    </a:lnTo>
                    <a:lnTo>
                      <a:pt x="53" y="462"/>
                    </a:lnTo>
                    <a:lnTo>
                      <a:pt x="53" y="452"/>
                    </a:lnTo>
                    <a:lnTo>
                      <a:pt x="51" y="436"/>
                    </a:lnTo>
                    <a:lnTo>
                      <a:pt x="46" y="408"/>
                    </a:lnTo>
                    <a:lnTo>
                      <a:pt x="40" y="379"/>
                    </a:lnTo>
                    <a:lnTo>
                      <a:pt x="37" y="360"/>
                    </a:lnTo>
                    <a:lnTo>
                      <a:pt x="29" y="339"/>
                    </a:lnTo>
                    <a:lnTo>
                      <a:pt x="18" y="302"/>
                    </a:lnTo>
                    <a:lnTo>
                      <a:pt x="5" y="256"/>
                    </a:lnTo>
                    <a:lnTo>
                      <a:pt x="2" y="204"/>
                    </a:lnTo>
                    <a:lnTo>
                      <a:pt x="6" y="166"/>
                    </a:lnTo>
                    <a:lnTo>
                      <a:pt x="18" y="129"/>
                    </a:lnTo>
                    <a:lnTo>
                      <a:pt x="33" y="96"/>
                    </a:lnTo>
                    <a:lnTo>
                      <a:pt x="53" y="64"/>
                    </a:lnTo>
                    <a:lnTo>
                      <a:pt x="73" y="37"/>
                    </a:lnTo>
                    <a:lnTo>
                      <a:pt x="95" y="17"/>
                    </a:lnTo>
                    <a:lnTo>
                      <a:pt x="116" y="5"/>
                    </a:lnTo>
                    <a:lnTo>
                      <a:pt x="135" y="0"/>
                    </a:lnTo>
                    <a:lnTo>
                      <a:pt x="145" y="3"/>
                    </a:lnTo>
                    <a:lnTo>
                      <a:pt x="153" y="8"/>
                    </a:lnTo>
                    <a:lnTo>
                      <a:pt x="161" y="16"/>
                    </a:lnTo>
                    <a:lnTo>
                      <a:pt x="169" y="25"/>
                    </a:lnTo>
                    <a:lnTo>
                      <a:pt x="173" y="37"/>
                    </a:lnTo>
                    <a:lnTo>
                      <a:pt x="178" y="48"/>
                    </a:lnTo>
                    <a:lnTo>
                      <a:pt x="183" y="59"/>
                    </a:lnTo>
                    <a:lnTo>
                      <a:pt x="186" y="68"/>
                    </a:lnTo>
                    <a:lnTo>
                      <a:pt x="189" y="78"/>
                    </a:lnTo>
                    <a:lnTo>
                      <a:pt x="194" y="88"/>
                    </a:lnTo>
                    <a:lnTo>
                      <a:pt x="199" y="97"/>
                    </a:lnTo>
                    <a:lnTo>
                      <a:pt x="205" y="108"/>
                    </a:lnTo>
                    <a:lnTo>
                      <a:pt x="213" y="118"/>
                    </a:lnTo>
                    <a:lnTo>
                      <a:pt x="220" y="129"/>
                    </a:lnTo>
                    <a:lnTo>
                      <a:pt x="228" y="138"/>
                    </a:lnTo>
                    <a:lnTo>
                      <a:pt x="234" y="148"/>
                    </a:lnTo>
                    <a:lnTo>
                      <a:pt x="245" y="170"/>
                    </a:lnTo>
                    <a:lnTo>
                      <a:pt x="256" y="196"/>
                    </a:lnTo>
                    <a:lnTo>
                      <a:pt x="266" y="223"/>
                    </a:lnTo>
                    <a:lnTo>
                      <a:pt x="272" y="247"/>
                    </a:lnTo>
                    <a:lnTo>
                      <a:pt x="274" y="269"/>
                    </a:lnTo>
                    <a:lnTo>
                      <a:pt x="272" y="291"/>
                    </a:lnTo>
                    <a:lnTo>
                      <a:pt x="269" y="310"/>
                    </a:lnTo>
                    <a:lnTo>
                      <a:pt x="266" y="322"/>
                    </a:lnTo>
                    <a:lnTo>
                      <a:pt x="264" y="333"/>
                    </a:lnTo>
                    <a:lnTo>
                      <a:pt x="264" y="347"/>
                    </a:lnTo>
                    <a:lnTo>
                      <a:pt x="266" y="365"/>
                    </a:lnTo>
                    <a:lnTo>
                      <a:pt x="269" y="379"/>
                    </a:lnTo>
                    <a:lnTo>
                      <a:pt x="269" y="395"/>
                    </a:lnTo>
                    <a:lnTo>
                      <a:pt x="267" y="414"/>
                    </a:lnTo>
                    <a:lnTo>
                      <a:pt x="263" y="435"/>
                    </a:lnTo>
                    <a:lnTo>
                      <a:pt x="259" y="451"/>
                    </a:lnTo>
                    <a:lnTo>
                      <a:pt x="259" y="470"/>
                    </a:lnTo>
                    <a:lnTo>
                      <a:pt x="263" y="495"/>
                    </a:lnTo>
                    <a:lnTo>
                      <a:pt x="266" y="524"/>
                    </a:lnTo>
                    <a:lnTo>
                      <a:pt x="269" y="549"/>
                    </a:lnTo>
                    <a:lnTo>
                      <a:pt x="271" y="572"/>
                    </a:lnTo>
                    <a:lnTo>
                      <a:pt x="269" y="592"/>
                    </a:lnTo>
                    <a:lnTo>
                      <a:pt x="267" y="611"/>
                    </a:lnTo>
                    <a:lnTo>
                      <a:pt x="264" y="627"/>
                    </a:lnTo>
                    <a:lnTo>
                      <a:pt x="264" y="638"/>
                    </a:lnTo>
                    <a:lnTo>
                      <a:pt x="263" y="654"/>
                    </a:lnTo>
                    <a:lnTo>
                      <a:pt x="263" y="675"/>
                    </a:lnTo>
                    <a:lnTo>
                      <a:pt x="259" y="697"/>
                    </a:lnTo>
                    <a:lnTo>
                      <a:pt x="255" y="721"/>
                    </a:lnTo>
                    <a:lnTo>
                      <a:pt x="247" y="745"/>
                    </a:lnTo>
                    <a:lnTo>
                      <a:pt x="234" y="767"/>
                    </a:lnTo>
                    <a:lnTo>
                      <a:pt x="216" y="788"/>
                    </a:lnTo>
                    <a:lnTo>
                      <a:pt x="207" y="796"/>
                    </a:lnTo>
                    <a:lnTo>
                      <a:pt x="194" y="804"/>
                    </a:lnTo>
                    <a:lnTo>
                      <a:pt x="180" y="810"/>
                    </a:lnTo>
                    <a:lnTo>
                      <a:pt x="164" y="815"/>
                    </a:lnTo>
                    <a:lnTo>
                      <a:pt x="145" y="818"/>
                    </a:lnTo>
                    <a:lnTo>
                      <a:pt x="126" y="818"/>
                    </a:lnTo>
                    <a:lnTo>
                      <a:pt x="105" y="815"/>
                    </a:lnTo>
                    <a:lnTo>
                      <a:pt x="83" y="807"/>
                    </a:lnTo>
                    <a:lnTo>
                      <a:pt x="67" y="799"/>
                    </a:lnTo>
                    <a:lnTo>
                      <a:pt x="51" y="788"/>
                    </a:lnTo>
                    <a:lnTo>
                      <a:pt x="37" y="775"/>
                    </a:lnTo>
                    <a:lnTo>
                      <a:pt x="25" y="759"/>
                    </a:lnTo>
                    <a:lnTo>
                      <a:pt x="14" y="745"/>
                    </a:lnTo>
                    <a:lnTo>
                      <a:pt x="6" y="729"/>
                    </a:lnTo>
                    <a:lnTo>
                      <a:pt x="2" y="713"/>
                    </a:lnTo>
                    <a:lnTo>
                      <a:pt x="0" y="700"/>
                    </a:lnTo>
                    <a:close/>
                  </a:path>
                </a:pathLst>
              </a:custGeom>
              <a:solidFill>
                <a:srgbClr val="D6AD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81" name="Freeform 61"/>
              <p:cNvSpPr>
                <a:spLocks/>
              </p:cNvSpPr>
              <p:nvPr/>
            </p:nvSpPr>
            <p:spPr bwMode="auto">
              <a:xfrm>
                <a:off x="2600" y="1781"/>
                <a:ext cx="27" cy="27"/>
              </a:xfrm>
              <a:custGeom>
                <a:avLst/>
                <a:gdLst/>
                <a:ahLst/>
                <a:cxnLst>
                  <a:cxn ang="0">
                    <a:pos x="13" y="27"/>
                  </a:cxn>
                  <a:cxn ang="0">
                    <a:pos x="17" y="25"/>
                  </a:cxn>
                  <a:cxn ang="0">
                    <a:pos x="22" y="24"/>
                  </a:cxn>
                  <a:cxn ang="0">
                    <a:pos x="25" y="19"/>
                  </a:cxn>
                  <a:cxn ang="0">
                    <a:pos x="27" y="14"/>
                  </a:cxn>
                  <a:cxn ang="0">
                    <a:pos x="25" y="9"/>
                  </a:cxn>
                  <a:cxn ang="0">
                    <a:pos x="24" y="5"/>
                  </a:cxn>
                  <a:cxn ang="0">
                    <a:pos x="19" y="1"/>
                  </a:cxn>
                  <a:cxn ang="0">
                    <a:pos x="14" y="0"/>
                  </a:cxn>
                  <a:cxn ang="0">
                    <a:pos x="8" y="1"/>
                  </a:cxn>
                  <a:cxn ang="0">
                    <a:pos x="5" y="5"/>
                  </a:cxn>
                  <a:cxn ang="0">
                    <a:pos x="2" y="8"/>
                  </a:cxn>
                  <a:cxn ang="0">
                    <a:pos x="0" y="14"/>
                  </a:cxn>
                  <a:cxn ang="0">
                    <a:pos x="2" y="19"/>
                  </a:cxn>
                  <a:cxn ang="0">
                    <a:pos x="3" y="22"/>
                  </a:cxn>
                  <a:cxn ang="0">
                    <a:pos x="8" y="25"/>
                  </a:cxn>
                  <a:cxn ang="0">
                    <a:pos x="13" y="27"/>
                  </a:cxn>
                </a:cxnLst>
                <a:rect l="0" t="0" r="r" b="b"/>
                <a:pathLst>
                  <a:path w="27" h="27">
                    <a:moveTo>
                      <a:pt x="13" y="27"/>
                    </a:moveTo>
                    <a:lnTo>
                      <a:pt x="17" y="25"/>
                    </a:lnTo>
                    <a:lnTo>
                      <a:pt x="22" y="24"/>
                    </a:lnTo>
                    <a:lnTo>
                      <a:pt x="25" y="19"/>
                    </a:lnTo>
                    <a:lnTo>
                      <a:pt x="27" y="14"/>
                    </a:lnTo>
                    <a:lnTo>
                      <a:pt x="25" y="9"/>
                    </a:lnTo>
                    <a:lnTo>
                      <a:pt x="24" y="5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1"/>
                    </a:lnTo>
                    <a:lnTo>
                      <a:pt x="5" y="5"/>
                    </a:lnTo>
                    <a:lnTo>
                      <a:pt x="2" y="8"/>
                    </a:lnTo>
                    <a:lnTo>
                      <a:pt x="0" y="14"/>
                    </a:lnTo>
                    <a:lnTo>
                      <a:pt x="2" y="19"/>
                    </a:lnTo>
                    <a:lnTo>
                      <a:pt x="3" y="22"/>
                    </a:lnTo>
                    <a:lnTo>
                      <a:pt x="8" y="25"/>
                    </a:lnTo>
                    <a:lnTo>
                      <a:pt x="13" y="27"/>
                    </a:lnTo>
                    <a:close/>
                  </a:path>
                </a:pathLst>
              </a:custGeom>
              <a:solidFill>
                <a:srgbClr val="D6AD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82" name="Freeform 62"/>
              <p:cNvSpPr>
                <a:spLocks/>
              </p:cNvSpPr>
              <p:nvPr/>
            </p:nvSpPr>
            <p:spPr bwMode="auto">
              <a:xfrm>
                <a:off x="2592" y="1883"/>
                <a:ext cx="25" cy="27"/>
              </a:xfrm>
              <a:custGeom>
                <a:avLst/>
                <a:gdLst/>
                <a:ahLst/>
                <a:cxnLst>
                  <a:cxn ang="0">
                    <a:pos x="13" y="27"/>
                  </a:cxn>
                  <a:cxn ang="0">
                    <a:pos x="18" y="25"/>
                  </a:cxn>
                  <a:cxn ang="0">
                    <a:pos x="22" y="24"/>
                  </a:cxn>
                  <a:cxn ang="0">
                    <a:pos x="24" y="19"/>
                  </a:cxn>
                  <a:cxn ang="0">
                    <a:pos x="25" y="14"/>
                  </a:cxn>
                  <a:cxn ang="0">
                    <a:pos x="25" y="8"/>
                  </a:cxn>
                  <a:cxn ang="0">
                    <a:pos x="22" y="5"/>
                  </a:cxn>
                  <a:cxn ang="0">
                    <a:pos x="19" y="1"/>
                  </a:cxn>
                  <a:cxn ang="0">
                    <a:pos x="13" y="0"/>
                  </a:cxn>
                  <a:cxn ang="0">
                    <a:pos x="8" y="1"/>
                  </a:cxn>
                  <a:cxn ang="0">
                    <a:pos x="5" y="3"/>
                  </a:cxn>
                  <a:cxn ang="0">
                    <a:pos x="2" y="8"/>
                  </a:cxn>
                  <a:cxn ang="0">
                    <a:pos x="0" y="13"/>
                  </a:cxn>
                  <a:cxn ang="0">
                    <a:pos x="0" y="19"/>
                  </a:cxn>
                  <a:cxn ang="0">
                    <a:pos x="3" y="22"/>
                  </a:cxn>
                  <a:cxn ang="0">
                    <a:pos x="8" y="25"/>
                  </a:cxn>
                  <a:cxn ang="0">
                    <a:pos x="13" y="27"/>
                  </a:cxn>
                </a:cxnLst>
                <a:rect l="0" t="0" r="r" b="b"/>
                <a:pathLst>
                  <a:path w="25" h="27">
                    <a:moveTo>
                      <a:pt x="13" y="27"/>
                    </a:moveTo>
                    <a:lnTo>
                      <a:pt x="18" y="25"/>
                    </a:lnTo>
                    <a:lnTo>
                      <a:pt x="22" y="24"/>
                    </a:lnTo>
                    <a:lnTo>
                      <a:pt x="24" y="19"/>
                    </a:lnTo>
                    <a:lnTo>
                      <a:pt x="25" y="14"/>
                    </a:lnTo>
                    <a:lnTo>
                      <a:pt x="25" y="8"/>
                    </a:lnTo>
                    <a:lnTo>
                      <a:pt x="22" y="5"/>
                    </a:lnTo>
                    <a:lnTo>
                      <a:pt x="19" y="1"/>
                    </a:lnTo>
                    <a:lnTo>
                      <a:pt x="13" y="0"/>
                    </a:lnTo>
                    <a:lnTo>
                      <a:pt x="8" y="1"/>
                    </a:lnTo>
                    <a:lnTo>
                      <a:pt x="5" y="3"/>
                    </a:lnTo>
                    <a:lnTo>
                      <a:pt x="2" y="8"/>
                    </a:lnTo>
                    <a:lnTo>
                      <a:pt x="0" y="13"/>
                    </a:lnTo>
                    <a:lnTo>
                      <a:pt x="0" y="19"/>
                    </a:lnTo>
                    <a:lnTo>
                      <a:pt x="3" y="22"/>
                    </a:lnTo>
                    <a:lnTo>
                      <a:pt x="8" y="25"/>
                    </a:lnTo>
                    <a:lnTo>
                      <a:pt x="13" y="27"/>
                    </a:lnTo>
                    <a:close/>
                  </a:path>
                </a:pathLst>
              </a:custGeom>
              <a:solidFill>
                <a:srgbClr val="D6AD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83" name="Freeform 63"/>
              <p:cNvSpPr>
                <a:spLocks/>
              </p:cNvSpPr>
              <p:nvPr/>
            </p:nvSpPr>
            <p:spPr bwMode="auto">
              <a:xfrm>
                <a:off x="2611" y="2481"/>
                <a:ext cx="27" cy="27"/>
              </a:xfrm>
              <a:custGeom>
                <a:avLst/>
                <a:gdLst/>
                <a:ahLst/>
                <a:cxnLst>
                  <a:cxn ang="0">
                    <a:pos x="13" y="27"/>
                  </a:cxn>
                  <a:cxn ang="0">
                    <a:pos x="19" y="26"/>
                  </a:cxn>
                  <a:cxn ang="0">
                    <a:pos x="22" y="24"/>
                  </a:cxn>
                  <a:cxn ang="0">
                    <a:pos x="26" y="20"/>
                  </a:cxn>
                  <a:cxn ang="0">
                    <a:pos x="27" y="15"/>
                  </a:cxn>
                  <a:cxn ang="0">
                    <a:pos x="26" y="10"/>
                  </a:cxn>
                  <a:cxn ang="0">
                    <a:pos x="24" y="5"/>
                  </a:cxn>
                  <a:cxn ang="0">
                    <a:pos x="19" y="2"/>
                  </a:cxn>
                  <a:cxn ang="0">
                    <a:pos x="14" y="0"/>
                  </a:cxn>
                  <a:cxn ang="0">
                    <a:pos x="8" y="2"/>
                  </a:cxn>
                  <a:cxn ang="0">
                    <a:pos x="5" y="5"/>
                  </a:cxn>
                  <a:cxn ang="0">
                    <a:pos x="2" y="8"/>
                  </a:cxn>
                  <a:cxn ang="0">
                    <a:pos x="0" y="15"/>
                  </a:cxn>
                  <a:cxn ang="0">
                    <a:pos x="2" y="20"/>
                  </a:cxn>
                  <a:cxn ang="0">
                    <a:pos x="3" y="23"/>
                  </a:cxn>
                  <a:cxn ang="0">
                    <a:pos x="8" y="26"/>
                  </a:cxn>
                  <a:cxn ang="0">
                    <a:pos x="13" y="27"/>
                  </a:cxn>
                </a:cxnLst>
                <a:rect l="0" t="0" r="r" b="b"/>
                <a:pathLst>
                  <a:path w="27" h="27">
                    <a:moveTo>
                      <a:pt x="13" y="27"/>
                    </a:moveTo>
                    <a:lnTo>
                      <a:pt x="19" y="26"/>
                    </a:lnTo>
                    <a:lnTo>
                      <a:pt x="22" y="24"/>
                    </a:lnTo>
                    <a:lnTo>
                      <a:pt x="26" y="20"/>
                    </a:lnTo>
                    <a:lnTo>
                      <a:pt x="27" y="15"/>
                    </a:lnTo>
                    <a:lnTo>
                      <a:pt x="26" y="10"/>
                    </a:lnTo>
                    <a:lnTo>
                      <a:pt x="24" y="5"/>
                    </a:lnTo>
                    <a:lnTo>
                      <a:pt x="19" y="2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5" y="5"/>
                    </a:lnTo>
                    <a:lnTo>
                      <a:pt x="2" y="8"/>
                    </a:lnTo>
                    <a:lnTo>
                      <a:pt x="0" y="15"/>
                    </a:lnTo>
                    <a:lnTo>
                      <a:pt x="2" y="20"/>
                    </a:lnTo>
                    <a:lnTo>
                      <a:pt x="3" y="23"/>
                    </a:lnTo>
                    <a:lnTo>
                      <a:pt x="8" y="26"/>
                    </a:lnTo>
                    <a:lnTo>
                      <a:pt x="13" y="27"/>
                    </a:lnTo>
                    <a:close/>
                  </a:path>
                </a:pathLst>
              </a:custGeom>
              <a:solidFill>
                <a:srgbClr val="D6AD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84" name="Freeform 64"/>
              <p:cNvSpPr>
                <a:spLocks/>
              </p:cNvSpPr>
              <p:nvPr/>
            </p:nvSpPr>
            <p:spPr bwMode="auto">
              <a:xfrm>
                <a:off x="2474" y="1738"/>
                <a:ext cx="322" cy="853"/>
              </a:xfrm>
              <a:custGeom>
                <a:avLst/>
                <a:gdLst/>
                <a:ahLst/>
                <a:cxnLst>
                  <a:cxn ang="0">
                    <a:pos x="50" y="500"/>
                  </a:cxn>
                  <a:cxn ang="0">
                    <a:pos x="35" y="554"/>
                  </a:cxn>
                  <a:cxn ang="0">
                    <a:pos x="16" y="627"/>
                  </a:cxn>
                  <a:cxn ang="0">
                    <a:pos x="2" y="696"/>
                  </a:cxn>
                  <a:cxn ang="0">
                    <a:pos x="0" y="756"/>
                  </a:cxn>
                  <a:cxn ang="0">
                    <a:pos x="3" y="806"/>
                  </a:cxn>
                  <a:cxn ang="0">
                    <a:pos x="16" y="818"/>
                  </a:cxn>
                  <a:cxn ang="0">
                    <a:pos x="45" y="829"/>
                  </a:cxn>
                  <a:cxn ang="0">
                    <a:pos x="78" y="841"/>
                  </a:cxn>
                  <a:cxn ang="0">
                    <a:pos x="115" y="848"/>
                  </a:cxn>
                  <a:cxn ang="0">
                    <a:pos x="155" y="853"/>
                  </a:cxn>
                  <a:cxn ang="0">
                    <a:pos x="198" y="853"/>
                  </a:cxn>
                  <a:cxn ang="0">
                    <a:pos x="245" y="847"/>
                  </a:cxn>
                  <a:cxn ang="0">
                    <a:pos x="293" y="834"/>
                  </a:cxn>
                  <a:cxn ang="0">
                    <a:pos x="322" y="767"/>
                  </a:cxn>
                  <a:cxn ang="0">
                    <a:pos x="319" y="680"/>
                  </a:cxn>
                  <a:cxn ang="0">
                    <a:pos x="319" y="616"/>
                  </a:cxn>
                  <a:cxn ang="0">
                    <a:pos x="317" y="484"/>
                  </a:cxn>
                  <a:cxn ang="0">
                    <a:pos x="304" y="376"/>
                  </a:cxn>
                  <a:cxn ang="0">
                    <a:pos x="291" y="310"/>
                  </a:cxn>
                  <a:cxn ang="0">
                    <a:pos x="277" y="253"/>
                  </a:cxn>
                  <a:cxn ang="0">
                    <a:pos x="266" y="212"/>
                  </a:cxn>
                  <a:cxn ang="0">
                    <a:pos x="252" y="170"/>
                  </a:cxn>
                  <a:cxn ang="0">
                    <a:pos x="226" y="118"/>
                  </a:cxn>
                  <a:cxn ang="0">
                    <a:pos x="215" y="95"/>
                  </a:cxn>
                  <a:cxn ang="0">
                    <a:pos x="207" y="81"/>
                  </a:cxn>
                  <a:cxn ang="0">
                    <a:pos x="191" y="62"/>
                  </a:cxn>
                  <a:cxn ang="0">
                    <a:pos x="172" y="43"/>
                  </a:cxn>
                  <a:cxn ang="0">
                    <a:pos x="145" y="21"/>
                  </a:cxn>
                  <a:cxn ang="0">
                    <a:pos x="115" y="5"/>
                  </a:cxn>
                  <a:cxn ang="0">
                    <a:pos x="96" y="3"/>
                  </a:cxn>
                  <a:cxn ang="0">
                    <a:pos x="91" y="21"/>
                  </a:cxn>
                  <a:cxn ang="0">
                    <a:pos x="88" y="40"/>
                  </a:cxn>
                  <a:cxn ang="0">
                    <a:pos x="83" y="48"/>
                  </a:cxn>
                  <a:cxn ang="0">
                    <a:pos x="65" y="62"/>
                  </a:cxn>
                  <a:cxn ang="0">
                    <a:pos x="40" y="103"/>
                  </a:cxn>
                  <a:cxn ang="0">
                    <a:pos x="16" y="158"/>
                  </a:cxn>
                  <a:cxn ang="0">
                    <a:pos x="2" y="215"/>
                  </a:cxn>
                  <a:cxn ang="0">
                    <a:pos x="2" y="261"/>
                  </a:cxn>
                  <a:cxn ang="0">
                    <a:pos x="16" y="326"/>
                  </a:cxn>
                  <a:cxn ang="0">
                    <a:pos x="35" y="403"/>
                  </a:cxn>
                  <a:cxn ang="0">
                    <a:pos x="50" y="468"/>
                  </a:cxn>
                </a:cxnLst>
                <a:rect l="0" t="0" r="r" b="b"/>
                <a:pathLst>
                  <a:path w="322" h="853">
                    <a:moveTo>
                      <a:pt x="51" y="487"/>
                    </a:moveTo>
                    <a:lnTo>
                      <a:pt x="50" y="500"/>
                    </a:lnTo>
                    <a:lnTo>
                      <a:pt x="43" y="524"/>
                    </a:lnTo>
                    <a:lnTo>
                      <a:pt x="35" y="554"/>
                    </a:lnTo>
                    <a:lnTo>
                      <a:pt x="26" y="591"/>
                    </a:lnTo>
                    <a:lnTo>
                      <a:pt x="16" y="627"/>
                    </a:lnTo>
                    <a:lnTo>
                      <a:pt x="8" y="664"/>
                    </a:lnTo>
                    <a:lnTo>
                      <a:pt x="2" y="696"/>
                    </a:lnTo>
                    <a:lnTo>
                      <a:pt x="0" y="720"/>
                    </a:lnTo>
                    <a:lnTo>
                      <a:pt x="0" y="756"/>
                    </a:lnTo>
                    <a:lnTo>
                      <a:pt x="2" y="785"/>
                    </a:lnTo>
                    <a:lnTo>
                      <a:pt x="3" y="806"/>
                    </a:lnTo>
                    <a:lnTo>
                      <a:pt x="3" y="813"/>
                    </a:lnTo>
                    <a:lnTo>
                      <a:pt x="16" y="818"/>
                    </a:lnTo>
                    <a:lnTo>
                      <a:pt x="30" y="825"/>
                    </a:lnTo>
                    <a:lnTo>
                      <a:pt x="45" y="829"/>
                    </a:lnTo>
                    <a:lnTo>
                      <a:pt x="61" y="836"/>
                    </a:lnTo>
                    <a:lnTo>
                      <a:pt x="78" y="841"/>
                    </a:lnTo>
                    <a:lnTo>
                      <a:pt x="96" y="845"/>
                    </a:lnTo>
                    <a:lnTo>
                      <a:pt x="115" y="848"/>
                    </a:lnTo>
                    <a:lnTo>
                      <a:pt x="134" y="852"/>
                    </a:lnTo>
                    <a:lnTo>
                      <a:pt x="155" y="853"/>
                    </a:lnTo>
                    <a:lnTo>
                      <a:pt x="177" y="853"/>
                    </a:lnTo>
                    <a:lnTo>
                      <a:pt x="198" y="853"/>
                    </a:lnTo>
                    <a:lnTo>
                      <a:pt x="221" y="852"/>
                    </a:lnTo>
                    <a:lnTo>
                      <a:pt x="245" y="847"/>
                    </a:lnTo>
                    <a:lnTo>
                      <a:pt x="269" y="842"/>
                    </a:lnTo>
                    <a:lnTo>
                      <a:pt x="293" y="834"/>
                    </a:lnTo>
                    <a:lnTo>
                      <a:pt x="319" y="825"/>
                    </a:lnTo>
                    <a:lnTo>
                      <a:pt x="322" y="767"/>
                    </a:lnTo>
                    <a:lnTo>
                      <a:pt x="320" y="718"/>
                    </a:lnTo>
                    <a:lnTo>
                      <a:pt x="319" y="680"/>
                    </a:lnTo>
                    <a:lnTo>
                      <a:pt x="317" y="653"/>
                    </a:lnTo>
                    <a:lnTo>
                      <a:pt x="319" y="616"/>
                    </a:lnTo>
                    <a:lnTo>
                      <a:pt x="319" y="556"/>
                    </a:lnTo>
                    <a:lnTo>
                      <a:pt x="317" y="484"/>
                    </a:lnTo>
                    <a:lnTo>
                      <a:pt x="311" y="411"/>
                    </a:lnTo>
                    <a:lnTo>
                      <a:pt x="304" y="376"/>
                    </a:lnTo>
                    <a:lnTo>
                      <a:pt x="298" y="342"/>
                    </a:lnTo>
                    <a:lnTo>
                      <a:pt x="291" y="310"/>
                    </a:lnTo>
                    <a:lnTo>
                      <a:pt x="284" y="280"/>
                    </a:lnTo>
                    <a:lnTo>
                      <a:pt x="277" y="253"/>
                    </a:lnTo>
                    <a:lnTo>
                      <a:pt x="271" y="231"/>
                    </a:lnTo>
                    <a:lnTo>
                      <a:pt x="266" y="212"/>
                    </a:lnTo>
                    <a:lnTo>
                      <a:pt x="261" y="197"/>
                    </a:lnTo>
                    <a:lnTo>
                      <a:pt x="252" y="170"/>
                    </a:lnTo>
                    <a:lnTo>
                      <a:pt x="239" y="143"/>
                    </a:lnTo>
                    <a:lnTo>
                      <a:pt x="226" y="118"/>
                    </a:lnTo>
                    <a:lnTo>
                      <a:pt x="218" y="103"/>
                    </a:lnTo>
                    <a:lnTo>
                      <a:pt x="215" y="95"/>
                    </a:lnTo>
                    <a:lnTo>
                      <a:pt x="212" y="89"/>
                    </a:lnTo>
                    <a:lnTo>
                      <a:pt x="207" y="81"/>
                    </a:lnTo>
                    <a:lnTo>
                      <a:pt x="199" y="70"/>
                    </a:lnTo>
                    <a:lnTo>
                      <a:pt x="191" y="62"/>
                    </a:lnTo>
                    <a:lnTo>
                      <a:pt x="183" y="52"/>
                    </a:lnTo>
                    <a:lnTo>
                      <a:pt x="172" y="43"/>
                    </a:lnTo>
                    <a:lnTo>
                      <a:pt x="159" y="32"/>
                    </a:lnTo>
                    <a:lnTo>
                      <a:pt x="145" y="21"/>
                    </a:lnTo>
                    <a:lnTo>
                      <a:pt x="131" y="11"/>
                    </a:lnTo>
                    <a:lnTo>
                      <a:pt x="115" y="5"/>
                    </a:lnTo>
                    <a:lnTo>
                      <a:pt x="100" y="0"/>
                    </a:lnTo>
                    <a:lnTo>
                      <a:pt x="96" y="3"/>
                    </a:lnTo>
                    <a:lnTo>
                      <a:pt x="93" y="11"/>
                    </a:lnTo>
                    <a:lnTo>
                      <a:pt x="91" y="21"/>
                    </a:lnTo>
                    <a:lnTo>
                      <a:pt x="89" y="32"/>
                    </a:lnTo>
                    <a:lnTo>
                      <a:pt x="88" y="40"/>
                    </a:lnTo>
                    <a:lnTo>
                      <a:pt x="86" y="44"/>
                    </a:lnTo>
                    <a:lnTo>
                      <a:pt x="83" y="48"/>
                    </a:lnTo>
                    <a:lnTo>
                      <a:pt x="78" y="51"/>
                    </a:lnTo>
                    <a:lnTo>
                      <a:pt x="65" y="62"/>
                    </a:lnTo>
                    <a:lnTo>
                      <a:pt x="53" y="81"/>
                    </a:lnTo>
                    <a:lnTo>
                      <a:pt x="40" y="103"/>
                    </a:lnTo>
                    <a:lnTo>
                      <a:pt x="27" y="129"/>
                    </a:lnTo>
                    <a:lnTo>
                      <a:pt x="16" y="158"/>
                    </a:lnTo>
                    <a:lnTo>
                      <a:pt x="8" y="186"/>
                    </a:lnTo>
                    <a:lnTo>
                      <a:pt x="2" y="215"/>
                    </a:lnTo>
                    <a:lnTo>
                      <a:pt x="0" y="242"/>
                    </a:lnTo>
                    <a:lnTo>
                      <a:pt x="2" y="261"/>
                    </a:lnTo>
                    <a:lnTo>
                      <a:pt x="8" y="290"/>
                    </a:lnTo>
                    <a:lnTo>
                      <a:pt x="16" y="326"/>
                    </a:lnTo>
                    <a:lnTo>
                      <a:pt x="26" y="365"/>
                    </a:lnTo>
                    <a:lnTo>
                      <a:pt x="35" y="403"/>
                    </a:lnTo>
                    <a:lnTo>
                      <a:pt x="43" y="439"/>
                    </a:lnTo>
                    <a:lnTo>
                      <a:pt x="50" y="468"/>
                    </a:lnTo>
                    <a:lnTo>
                      <a:pt x="51" y="487"/>
                    </a:lnTo>
                    <a:close/>
                  </a:path>
                </a:pathLst>
              </a:custGeom>
              <a:solidFill>
                <a:srgbClr val="004C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85" name="Freeform 65"/>
              <p:cNvSpPr>
                <a:spLocks/>
              </p:cNvSpPr>
              <p:nvPr/>
            </p:nvSpPr>
            <p:spPr bwMode="auto">
              <a:xfrm>
                <a:off x="2579" y="1725"/>
                <a:ext cx="116" cy="116"/>
              </a:xfrm>
              <a:custGeom>
                <a:avLst/>
                <a:gdLst/>
                <a:ahLst/>
                <a:cxnLst>
                  <a:cxn ang="0">
                    <a:pos x="113" y="116"/>
                  </a:cxn>
                  <a:cxn ang="0">
                    <a:pos x="110" y="108"/>
                  </a:cxn>
                  <a:cxn ang="0">
                    <a:pos x="107" y="102"/>
                  </a:cxn>
                  <a:cxn ang="0">
                    <a:pos x="102" y="94"/>
                  </a:cxn>
                  <a:cxn ang="0">
                    <a:pos x="94" y="83"/>
                  </a:cxn>
                  <a:cxn ang="0">
                    <a:pos x="88" y="77"/>
                  </a:cxn>
                  <a:cxn ang="0">
                    <a:pos x="80" y="67"/>
                  </a:cxn>
                  <a:cxn ang="0">
                    <a:pos x="69" y="57"/>
                  </a:cxn>
                  <a:cxn ang="0">
                    <a:pos x="58" y="46"/>
                  </a:cxn>
                  <a:cxn ang="0">
                    <a:pos x="43" y="37"/>
                  </a:cxn>
                  <a:cxn ang="0">
                    <a:pos x="31" y="27"/>
                  </a:cxn>
                  <a:cxn ang="0">
                    <a:pos x="15" y="19"/>
                  </a:cxn>
                  <a:cxn ang="0">
                    <a:pos x="0" y="15"/>
                  </a:cxn>
                  <a:cxn ang="0">
                    <a:pos x="2" y="8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0"/>
                  </a:cxn>
                  <a:cxn ang="0">
                    <a:pos x="15" y="2"/>
                  </a:cxn>
                  <a:cxn ang="0">
                    <a:pos x="29" y="7"/>
                  </a:cxn>
                  <a:cxn ang="0">
                    <a:pos x="43" y="11"/>
                  </a:cxn>
                  <a:cxn ang="0">
                    <a:pos x="58" y="19"/>
                  </a:cxn>
                  <a:cxn ang="0">
                    <a:pos x="73" y="30"/>
                  </a:cxn>
                  <a:cxn ang="0">
                    <a:pos x="88" y="43"/>
                  </a:cxn>
                  <a:cxn ang="0">
                    <a:pos x="102" y="59"/>
                  </a:cxn>
                  <a:cxn ang="0">
                    <a:pos x="116" y="78"/>
                  </a:cxn>
                  <a:cxn ang="0">
                    <a:pos x="115" y="88"/>
                  </a:cxn>
                  <a:cxn ang="0">
                    <a:pos x="115" y="97"/>
                  </a:cxn>
                  <a:cxn ang="0">
                    <a:pos x="113" y="107"/>
                  </a:cxn>
                  <a:cxn ang="0">
                    <a:pos x="113" y="116"/>
                  </a:cxn>
                </a:cxnLst>
                <a:rect l="0" t="0" r="r" b="b"/>
                <a:pathLst>
                  <a:path w="116" h="116">
                    <a:moveTo>
                      <a:pt x="113" y="116"/>
                    </a:moveTo>
                    <a:lnTo>
                      <a:pt x="110" y="108"/>
                    </a:lnTo>
                    <a:lnTo>
                      <a:pt x="107" y="102"/>
                    </a:lnTo>
                    <a:lnTo>
                      <a:pt x="102" y="94"/>
                    </a:lnTo>
                    <a:lnTo>
                      <a:pt x="94" y="83"/>
                    </a:lnTo>
                    <a:lnTo>
                      <a:pt x="88" y="77"/>
                    </a:lnTo>
                    <a:lnTo>
                      <a:pt x="80" y="67"/>
                    </a:lnTo>
                    <a:lnTo>
                      <a:pt x="69" y="57"/>
                    </a:lnTo>
                    <a:lnTo>
                      <a:pt x="58" y="46"/>
                    </a:lnTo>
                    <a:lnTo>
                      <a:pt x="43" y="37"/>
                    </a:lnTo>
                    <a:lnTo>
                      <a:pt x="31" y="27"/>
                    </a:lnTo>
                    <a:lnTo>
                      <a:pt x="15" y="19"/>
                    </a:lnTo>
                    <a:lnTo>
                      <a:pt x="0" y="15"/>
                    </a:lnTo>
                    <a:lnTo>
                      <a:pt x="2" y="8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2" y="0"/>
                    </a:lnTo>
                    <a:lnTo>
                      <a:pt x="15" y="2"/>
                    </a:lnTo>
                    <a:lnTo>
                      <a:pt x="29" y="7"/>
                    </a:lnTo>
                    <a:lnTo>
                      <a:pt x="43" y="11"/>
                    </a:lnTo>
                    <a:lnTo>
                      <a:pt x="58" y="19"/>
                    </a:lnTo>
                    <a:lnTo>
                      <a:pt x="73" y="30"/>
                    </a:lnTo>
                    <a:lnTo>
                      <a:pt x="88" y="43"/>
                    </a:lnTo>
                    <a:lnTo>
                      <a:pt x="102" y="59"/>
                    </a:lnTo>
                    <a:lnTo>
                      <a:pt x="116" y="78"/>
                    </a:lnTo>
                    <a:lnTo>
                      <a:pt x="115" y="88"/>
                    </a:lnTo>
                    <a:lnTo>
                      <a:pt x="115" y="97"/>
                    </a:lnTo>
                    <a:lnTo>
                      <a:pt x="113" y="107"/>
                    </a:lnTo>
                    <a:lnTo>
                      <a:pt x="113" y="116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86" name="Freeform 66"/>
              <p:cNvSpPr>
                <a:spLocks/>
              </p:cNvSpPr>
              <p:nvPr/>
            </p:nvSpPr>
            <p:spPr bwMode="auto">
              <a:xfrm>
                <a:off x="2692" y="1803"/>
                <a:ext cx="93" cy="346"/>
              </a:xfrm>
              <a:custGeom>
                <a:avLst/>
                <a:gdLst/>
                <a:ahLst/>
                <a:cxnLst>
                  <a:cxn ang="0">
                    <a:pos x="93" y="346"/>
                  </a:cxn>
                  <a:cxn ang="0">
                    <a:pos x="86" y="311"/>
                  </a:cxn>
                  <a:cxn ang="0">
                    <a:pos x="80" y="277"/>
                  </a:cxn>
                  <a:cxn ang="0">
                    <a:pos x="73" y="245"/>
                  </a:cxn>
                  <a:cxn ang="0">
                    <a:pos x="66" y="215"/>
                  </a:cxn>
                  <a:cxn ang="0">
                    <a:pos x="59" y="188"/>
                  </a:cxn>
                  <a:cxn ang="0">
                    <a:pos x="53" y="166"/>
                  </a:cxn>
                  <a:cxn ang="0">
                    <a:pos x="48" y="147"/>
                  </a:cxn>
                  <a:cxn ang="0">
                    <a:pos x="43" y="132"/>
                  </a:cxn>
                  <a:cxn ang="0">
                    <a:pos x="34" y="105"/>
                  </a:cxn>
                  <a:cxn ang="0">
                    <a:pos x="21" y="78"/>
                  </a:cxn>
                  <a:cxn ang="0">
                    <a:pos x="8" y="53"/>
                  </a:cxn>
                  <a:cxn ang="0">
                    <a:pos x="0" y="38"/>
                  </a:cxn>
                  <a:cxn ang="0">
                    <a:pos x="0" y="29"/>
                  </a:cxn>
                  <a:cxn ang="0">
                    <a:pos x="2" y="19"/>
                  </a:cxn>
                  <a:cxn ang="0">
                    <a:pos x="2" y="10"/>
                  </a:cxn>
                  <a:cxn ang="0">
                    <a:pos x="3" y="0"/>
                  </a:cxn>
                  <a:cxn ang="0">
                    <a:pos x="16" y="11"/>
                  </a:cxn>
                  <a:cxn ang="0">
                    <a:pos x="23" y="21"/>
                  </a:cxn>
                  <a:cxn ang="0">
                    <a:pos x="24" y="29"/>
                  </a:cxn>
                  <a:cxn ang="0">
                    <a:pos x="21" y="37"/>
                  </a:cxn>
                  <a:cxn ang="0">
                    <a:pos x="18" y="43"/>
                  </a:cxn>
                  <a:cxn ang="0">
                    <a:pos x="19" y="46"/>
                  </a:cxn>
                  <a:cxn ang="0">
                    <a:pos x="24" y="51"/>
                  </a:cxn>
                  <a:cxn ang="0">
                    <a:pos x="29" y="58"/>
                  </a:cxn>
                  <a:cxn ang="0">
                    <a:pos x="37" y="70"/>
                  </a:cxn>
                  <a:cxn ang="0">
                    <a:pos x="50" y="91"/>
                  </a:cxn>
                  <a:cxn ang="0">
                    <a:pos x="61" y="115"/>
                  </a:cxn>
                  <a:cxn ang="0">
                    <a:pos x="67" y="140"/>
                  </a:cxn>
                  <a:cxn ang="0">
                    <a:pos x="75" y="180"/>
                  </a:cxn>
                  <a:cxn ang="0">
                    <a:pos x="85" y="241"/>
                  </a:cxn>
                  <a:cxn ang="0">
                    <a:pos x="93" y="303"/>
                  </a:cxn>
                  <a:cxn ang="0">
                    <a:pos x="93" y="346"/>
                  </a:cxn>
                </a:cxnLst>
                <a:rect l="0" t="0" r="r" b="b"/>
                <a:pathLst>
                  <a:path w="93" h="346">
                    <a:moveTo>
                      <a:pt x="93" y="346"/>
                    </a:moveTo>
                    <a:lnTo>
                      <a:pt x="86" y="311"/>
                    </a:lnTo>
                    <a:lnTo>
                      <a:pt x="80" y="277"/>
                    </a:lnTo>
                    <a:lnTo>
                      <a:pt x="73" y="245"/>
                    </a:lnTo>
                    <a:lnTo>
                      <a:pt x="66" y="215"/>
                    </a:lnTo>
                    <a:lnTo>
                      <a:pt x="59" y="188"/>
                    </a:lnTo>
                    <a:lnTo>
                      <a:pt x="53" y="166"/>
                    </a:lnTo>
                    <a:lnTo>
                      <a:pt x="48" y="147"/>
                    </a:lnTo>
                    <a:lnTo>
                      <a:pt x="43" y="132"/>
                    </a:lnTo>
                    <a:lnTo>
                      <a:pt x="34" y="105"/>
                    </a:lnTo>
                    <a:lnTo>
                      <a:pt x="21" y="78"/>
                    </a:lnTo>
                    <a:lnTo>
                      <a:pt x="8" y="53"/>
                    </a:lnTo>
                    <a:lnTo>
                      <a:pt x="0" y="38"/>
                    </a:lnTo>
                    <a:lnTo>
                      <a:pt x="0" y="29"/>
                    </a:lnTo>
                    <a:lnTo>
                      <a:pt x="2" y="19"/>
                    </a:lnTo>
                    <a:lnTo>
                      <a:pt x="2" y="10"/>
                    </a:lnTo>
                    <a:lnTo>
                      <a:pt x="3" y="0"/>
                    </a:lnTo>
                    <a:lnTo>
                      <a:pt x="16" y="11"/>
                    </a:lnTo>
                    <a:lnTo>
                      <a:pt x="23" y="21"/>
                    </a:lnTo>
                    <a:lnTo>
                      <a:pt x="24" y="29"/>
                    </a:lnTo>
                    <a:lnTo>
                      <a:pt x="21" y="37"/>
                    </a:lnTo>
                    <a:lnTo>
                      <a:pt x="18" y="43"/>
                    </a:lnTo>
                    <a:lnTo>
                      <a:pt x="19" y="46"/>
                    </a:lnTo>
                    <a:lnTo>
                      <a:pt x="24" y="51"/>
                    </a:lnTo>
                    <a:lnTo>
                      <a:pt x="29" y="58"/>
                    </a:lnTo>
                    <a:lnTo>
                      <a:pt x="37" y="70"/>
                    </a:lnTo>
                    <a:lnTo>
                      <a:pt x="50" y="91"/>
                    </a:lnTo>
                    <a:lnTo>
                      <a:pt x="61" y="115"/>
                    </a:lnTo>
                    <a:lnTo>
                      <a:pt x="67" y="140"/>
                    </a:lnTo>
                    <a:lnTo>
                      <a:pt x="75" y="180"/>
                    </a:lnTo>
                    <a:lnTo>
                      <a:pt x="85" y="241"/>
                    </a:lnTo>
                    <a:lnTo>
                      <a:pt x="93" y="303"/>
                    </a:lnTo>
                    <a:lnTo>
                      <a:pt x="93" y="346"/>
                    </a:lnTo>
                    <a:close/>
                  </a:path>
                </a:pathLst>
              </a:custGeom>
              <a:solidFill>
                <a:srgbClr val="C1338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87" name="Freeform 67"/>
              <p:cNvSpPr>
                <a:spLocks/>
              </p:cNvSpPr>
              <p:nvPr/>
            </p:nvSpPr>
            <p:spPr bwMode="auto">
              <a:xfrm>
                <a:off x="2899" y="2208"/>
                <a:ext cx="26" cy="27"/>
              </a:xfrm>
              <a:custGeom>
                <a:avLst/>
                <a:gdLst/>
                <a:ahLst/>
                <a:cxnLst>
                  <a:cxn ang="0">
                    <a:pos x="24" y="19"/>
                  </a:cxn>
                  <a:cxn ang="0">
                    <a:pos x="26" y="12"/>
                  </a:cxn>
                  <a:cxn ang="0">
                    <a:pos x="24" y="8"/>
                  </a:cxn>
                  <a:cxn ang="0">
                    <a:pos x="21" y="4"/>
                  </a:cxn>
                  <a:cxn ang="0">
                    <a:pos x="16" y="1"/>
                  </a:cxn>
                  <a:cxn ang="0">
                    <a:pos x="11" y="0"/>
                  </a:cxn>
                  <a:cxn ang="0">
                    <a:pos x="8" y="1"/>
                  </a:cxn>
                  <a:cxn ang="0">
                    <a:pos x="3" y="3"/>
                  </a:cxn>
                  <a:cxn ang="0">
                    <a:pos x="0" y="8"/>
                  </a:cxn>
                  <a:cxn ang="0">
                    <a:pos x="0" y="14"/>
                  </a:cxn>
                  <a:cxn ang="0">
                    <a:pos x="2" y="19"/>
                  </a:cxn>
                  <a:cxn ang="0">
                    <a:pos x="3" y="23"/>
                  </a:cxn>
                  <a:cxn ang="0">
                    <a:pos x="8" y="25"/>
                  </a:cxn>
                  <a:cxn ang="0">
                    <a:pos x="13" y="27"/>
                  </a:cxn>
                  <a:cxn ang="0">
                    <a:pos x="16" y="25"/>
                  </a:cxn>
                  <a:cxn ang="0">
                    <a:pos x="21" y="23"/>
                  </a:cxn>
                  <a:cxn ang="0">
                    <a:pos x="24" y="19"/>
                  </a:cxn>
                </a:cxnLst>
                <a:rect l="0" t="0" r="r" b="b"/>
                <a:pathLst>
                  <a:path w="26" h="27">
                    <a:moveTo>
                      <a:pt x="24" y="19"/>
                    </a:moveTo>
                    <a:lnTo>
                      <a:pt x="26" y="12"/>
                    </a:lnTo>
                    <a:lnTo>
                      <a:pt x="24" y="8"/>
                    </a:lnTo>
                    <a:lnTo>
                      <a:pt x="21" y="4"/>
                    </a:lnTo>
                    <a:lnTo>
                      <a:pt x="16" y="1"/>
                    </a:lnTo>
                    <a:lnTo>
                      <a:pt x="11" y="0"/>
                    </a:lnTo>
                    <a:lnTo>
                      <a:pt x="8" y="1"/>
                    </a:lnTo>
                    <a:lnTo>
                      <a:pt x="3" y="3"/>
                    </a:lnTo>
                    <a:lnTo>
                      <a:pt x="0" y="8"/>
                    </a:lnTo>
                    <a:lnTo>
                      <a:pt x="0" y="14"/>
                    </a:lnTo>
                    <a:lnTo>
                      <a:pt x="2" y="19"/>
                    </a:lnTo>
                    <a:lnTo>
                      <a:pt x="3" y="23"/>
                    </a:lnTo>
                    <a:lnTo>
                      <a:pt x="8" y="25"/>
                    </a:lnTo>
                    <a:lnTo>
                      <a:pt x="13" y="27"/>
                    </a:lnTo>
                    <a:lnTo>
                      <a:pt x="16" y="25"/>
                    </a:lnTo>
                    <a:lnTo>
                      <a:pt x="21" y="23"/>
                    </a:lnTo>
                    <a:lnTo>
                      <a:pt x="24" y="19"/>
                    </a:lnTo>
                    <a:close/>
                  </a:path>
                </a:pathLst>
              </a:custGeom>
              <a:solidFill>
                <a:srgbClr val="D6AD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88" name="Freeform 68"/>
              <p:cNvSpPr>
                <a:spLocks/>
              </p:cNvSpPr>
              <p:nvPr/>
            </p:nvSpPr>
            <p:spPr bwMode="auto">
              <a:xfrm>
                <a:off x="2539" y="1824"/>
                <a:ext cx="387" cy="427"/>
              </a:xfrm>
              <a:custGeom>
                <a:avLst/>
                <a:gdLst/>
                <a:ahLst/>
                <a:cxnLst>
                  <a:cxn ang="0">
                    <a:pos x="24" y="398"/>
                  </a:cxn>
                  <a:cxn ang="0">
                    <a:pos x="13" y="390"/>
                  </a:cxn>
                  <a:cxn ang="0">
                    <a:pos x="10" y="376"/>
                  </a:cxn>
                  <a:cxn ang="0">
                    <a:pos x="5" y="352"/>
                  </a:cxn>
                  <a:cxn ang="0">
                    <a:pos x="2" y="331"/>
                  </a:cxn>
                  <a:cxn ang="0">
                    <a:pos x="2" y="298"/>
                  </a:cxn>
                  <a:cxn ang="0">
                    <a:pos x="0" y="251"/>
                  </a:cxn>
                  <a:cxn ang="0">
                    <a:pos x="2" y="153"/>
                  </a:cxn>
                  <a:cxn ang="0">
                    <a:pos x="4" y="113"/>
                  </a:cxn>
                  <a:cxn ang="0">
                    <a:pos x="4" y="78"/>
                  </a:cxn>
                  <a:cxn ang="0">
                    <a:pos x="7" y="49"/>
                  </a:cxn>
                  <a:cxn ang="0">
                    <a:pos x="26" y="17"/>
                  </a:cxn>
                  <a:cxn ang="0">
                    <a:pos x="58" y="1"/>
                  </a:cxn>
                  <a:cxn ang="0">
                    <a:pos x="80" y="1"/>
                  </a:cxn>
                  <a:cxn ang="0">
                    <a:pos x="101" y="11"/>
                  </a:cxn>
                  <a:cxn ang="0">
                    <a:pos x="118" y="30"/>
                  </a:cxn>
                  <a:cxn ang="0">
                    <a:pos x="133" y="70"/>
                  </a:cxn>
                  <a:cxn ang="0">
                    <a:pos x="128" y="111"/>
                  </a:cxn>
                  <a:cxn ang="0">
                    <a:pos x="118" y="148"/>
                  </a:cxn>
                  <a:cxn ang="0">
                    <a:pos x="123" y="207"/>
                  </a:cxn>
                  <a:cxn ang="0">
                    <a:pos x="117" y="261"/>
                  </a:cxn>
                  <a:cxn ang="0">
                    <a:pos x="109" y="296"/>
                  </a:cxn>
                  <a:cxn ang="0">
                    <a:pos x="106" y="314"/>
                  </a:cxn>
                  <a:cxn ang="0">
                    <a:pos x="109" y="320"/>
                  </a:cxn>
                  <a:cxn ang="0">
                    <a:pos x="120" y="318"/>
                  </a:cxn>
                  <a:cxn ang="0">
                    <a:pos x="134" y="318"/>
                  </a:cxn>
                  <a:cxn ang="0">
                    <a:pos x="148" y="320"/>
                  </a:cxn>
                  <a:cxn ang="0">
                    <a:pos x="166" y="323"/>
                  </a:cxn>
                  <a:cxn ang="0">
                    <a:pos x="184" y="325"/>
                  </a:cxn>
                  <a:cxn ang="0">
                    <a:pos x="203" y="331"/>
                  </a:cxn>
                  <a:cxn ang="0">
                    <a:pos x="225" y="339"/>
                  </a:cxn>
                  <a:cxn ang="0">
                    <a:pos x="244" y="345"/>
                  </a:cxn>
                  <a:cxn ang="0">
                    <a:pos x="265" y="352"/>
                  </a:cxn>
                  <a:cxn ang="0">
                    <a:pos x="300" y="361"/>
                  </a:cxn>
                  <a:cxn ang="0">
                    <a:pos x="341" y="372"/>
                  </a:cxn>
                  <a:cxn ang="0">
                    <a:pos x="370" y="380"/>
                  </a:cxn>
                  <a:cxn ang="0">
                    <a:pos x="381" y="385"/>
                  </a:cxn>
                  <a:cxn ang="0">
                    <a:pos x="387" y="395"/>
                  </a:cxn>
                  <a:cxn ang="0">
                    <a:pos x="386" y="406"/>
                  </a:cxn>
                  <a:cxn ang="0">
                    <a:pos x="375" y="411"/>
                  </a:cxn>
                  <a:cxn ang="0">
                    <a:pos x="357" y="417"/>
                  </a:cxn>
                  <a:cxn ang="0">
                    <a:pos x="314" y="422"/>
                  </a:cxn>
                  <a:cxn ang="0">
                    <a:pos x="254" y="425"/>
                  </a:cxn>
                  <a:cxn ang="0">
                    <a:pos x="191" y="427"/>
                  </a:cxn>
                  <a:cxn ang="0">
                    <a:pos x="153" y="425"/>
                  </a:cxn>
                  <a:cxn ang="0">
                    <a:pos x="118" y="419"/>
                  </a:cxn>
                  <a:cxn ang="0">
                    <a:pos x="78" y="409"/>
                  </a:cxn>
                  <a:cxn ang="0">
                    <a:pos x="45" y="403"/>
                  </a:cxn>
                </a:cxnLst>
                <a:rect l="0" t="0" r="r" b="b"/>
                <a:pathLst>
                  <a:path w="387" h="427">
                    <a:moveTo>
                      <a:pt x="34" y="401"/>
                    </a:moveTo>
                    <a:lnTo>
                      <a:pt x="24" y="398"/>
                    </a:lnTo>
                    <a:lnTo>
                      <a:pt x="18" y="395"/>
                    </a:lnTo>
                    <a:lnTo>
                      <a:pt x="13" y="390"/>
                    </a:lnTo>
                    <a:lnTo>
                      <a:pt x="12" y="385"/>
                    </a:lnTo>
                    <a:lnTo>
                      <a:pt x="10" y="376"/>
                    </a:lnTo>
                    <a:lnTo>
                      <a:pt x="8" y="364"/>
                    </a:lnTo>
                    <a:lnTo>
                      <a:pt x="5" y="352"/>
                    </a:lnTo>
                    <a:lnTo>
                      <a:pt x="4" y="342"/>
                    </a:lnTo>
                    <a:lnTo>
                      <a:pt x="2" y="331"/>
                    </a:lnTo>
                    <a:lnTo>
                      <a:pt x="2" y="315"/>
                    </a:lnTo>
                    <a:lnTo>
                      <a:pt x="2" y="298"/>
                    </a:lnTo>
                    <a:lnTo>
                      <a:pt x="0" y="282"/>
                    </a:lnTo>
                    <a:lnTo>
                      <a:pt x="0" y="251"/>
                    </a:lnTo>
                    <a:lnTo>
                      <a:pt x="2" y="202"/>
                    </a:lnTo>
                    <a:lnTo>
                      <a:pt x="2" y="153"/>
                    </a:lnTo>
                    <a:lnTo>
                      <a:pt x="4" y="126"/>
                    </a:lnTo>
                    <a:lnTo>
                      <a:pt x="4" y="113"/>
                    </a:lnTo>
                    <a:lnTo>
                      <a:pt x="4" y="95"/>
                    </a:lnTo>
                    <a:lnTo>
                      <a:pt x="4" y="78"/>
                    </a:lnTo>
                    <a:lnTo>
                      <a:pt x="4" y="64"/>
                    </a:lnTo>
                    <a:lnTo>
                      <a:pt x="7" y="49"/>
                    </a:lnTo>
                    <a:lnTo>
                      <a:pt x="13" y="33"/>
                    </a:lnTo>
                    <a:lnTo>
                      <a:pt x="26" y="17"/>
                    </a:lnTo>
                    <a:lnTo>
                      <a:pt x="47" y="5"/>
                    </a:lnTo>
                    <a:lnTo>
                      <a:pt x="58" y="1"/>
                    </a:lnTo>
                    <a:lnTo>
                      <a:pt x="69" y="0"/>
                    </a:lnTo>
                    <a:lnTo>
                      <a:pt x="80" y="1"/>
                    </a:lnTo>
                    <a:lnTo>
                      <a:pt x="91" y="5"/>
                    </a:lnTo>
                    <a:lnTo>
                      <a:pt x="101" y="11"/>
                    </a:lnTo>
                    <a:lnTo>
                      <a:pt x="110" y="19"/>
                    </a:lnTo>
                    <a:lnTo>
                      <a:pt x="118" y="30"/>
                    </a:lnTo>
                    <a:lnTo>
                      <a:pt x="125" y="43"/>
                    </a:lnTo>
                    <a:lnTo>
                      <a:pt x="133" y="70"/>
                    </a:lnTo>
                    <a:lnTo>
                      <a:pt x="134" y="92"/>
                    </a:lnTo>
                    <a:lnTo>
                      <a:pt x="128" y="111"/>
                    </a:lnTo>
                    <a:lnTo>
                      <a:pt x="118" y="134"/>
                    </a:lnTo>
                    <a:lnTo>
                      <a:pt x="118" y="148"/>
                    </a:lnTo>
                    <a:lnTo>
                      <a:pt x="120" y="173"/>
                    </a:lnTo>
                    <a:lnTo>
                      <a:pt x="123" y="207"/>
                    </a:lnTo>
                    <a:lnTo>
                      <a:pt x="120" y="243"/>
                    </a:lnTo>
                    <a:lnTo>
                      <a:pt x="117" y="261"/>
                    </a:lnTo>
                    <a:lnTo>
                      <a:pt x="113" y="280"/>
                    </a:lnTo>
                    <a:lnTo>
                      <a:pt x="109" y="296"/>
                    </a:lnTo>
                    <a:lnTo>
                      <a:pt x="107" y="307"/>
                    </a:lnTo>
                    <a:lnTo>
                      <a:pt x="106" y="314"/>
                    </a:lnTo>
                    <a:lnTo>
                      <a:pt x="106" y="318"/>
                    </a:lnTo>
                    <a:lnTo>
                      <a:pt x="109" y="320"/>
                    </a:lnTo>
                    <a:lnTo>
                      <a:pt x="113" y="320"/>
                    </a:lnTo>
                    <a:lnTo>
                      <a:pt x="120" y="318"/>
                    </a:lnTo>
                    <a:lnTo>
                      <a:pt x="126" y="318"/>
                    </a:lnTo>
                    <a:lnTo>
                      <a:pt x="134" y="318"/>
                    </a:lnTo>
                    <a:lnTo>
                      <a:pt x="142" y="318"/>
                    </a:lnTo>
                    <a:lnTo>
                      <a:pt x="148" y="320"/>
                    </a:lnTo>
                    <a:lnTo>
                      <a:pt x="156" y="321"/>
                    </a:lnTo>
                    <a:lnTo>
                      <a:pt x="166" y="323"/>
                    </a:lnTo>
                    <a:lnTo>
                      <a:pt x="174" y="323"/>
                    </a:lnTo>
                    <a:lnTo>
                      <a:pt x="184" y="325"/>
                    </a:lnTo>
                    <a:lnTo>
                      <a:pt x="193" y="328"/>
                    </a:lnTo>
                    <a:lnTo>
                      <a:pt x="203" y="331"/>
                    </a:lnTo>
                    <a:lnTo>
                      <a:pt x="214" y="334"/>
                    </a:lnTo>
                    <a:lnTo>
                      <a:pt x="225" y="339"/>
                    </a:lnTo>
                    <a:lnTo>
                      <a:pt x="234" y="342"/>
                    </a:lnTo>
                    <a:lnTo>
                      <a:pt x="244" y="345"/>
                    </a:lnTo>
                    <a:lnTo>
                      <a:pt x="254" y="349"/>
                    </a:lnTo>
                    <a:lnTo>
                      <a:pt x="265" y="352"/>
                    </a:lnTo>
                    <a:lnTo>
                      <a:pt x="281" y="355"/>
                    </a:lnTo>
                    <a:lnTo>
                      <a:pt x="300" y="361"/>
                    </a:lnTo>
                    <a:lnTo>
                      <a:pt x="320" y="366"/>
                    </a:lnTo>
                    <a:lnTo>
                      <a:pt x="341" y="372"/>
                    </a:lnTo>
                    <a:lnTo>
                      <a:pt x="357" y="377"/>
                    </a:lnTo>
                    <a:lnTo>
                      <a:pt x="370" y="380"/>
                    </a:lnTo>
                    <a:lnTo>
                      <a:pt x="376" y="382"/>
                    </a:lnTo>
                    <a:lnTo>
                      <a:pt x="381" y="385"/>
                    </a:lnTo>
                    <a:lnTo>
                      <a:pt x="386" y="388"/>
                    </a:lnTo>
                    <a:lnTo>
                      <a:pt x="387" y="395"/>
                    </a:lnTo>
                    <a:lnTo>
                      <a:pt x="387" y="401"/>
                    </a:lnTo>
                    <a:lnTo>
                      <a:pt x="386" y="406"/>
                    </a:lnTo>
                    <a:lnTo>
                      <a:pt x="381" y="409"/>
                    </a:lnTo>
                    <a:lnTo>
                      <a:pt x="375" y="411"/>
                    </a:lnTo>
                    <a:lnTo>
                      <a:pt x="368" y="414"/>
                    </a:lnTo>
                    <a:lnTo>
                      <a:pt x="357" y="417"/>
                    </a:lnTo>
                    <a:lnTo>
                      <a:pt x="338" y="419"/>
                    </a:lnTo>
                    <a:lnTo>
                      <a:pt x="314" y="422"/>
                    </a:lnTo>
                    <a:lnTo>
                      <a:pt x="285" y="423"/>
                    </a:lnTo>
                    <a:lnTo>
                      <a:pt x="254" y="425"/>
                    </a:lnTo>
                    <a:lnTo>
                      <a:pt x="222" y="427"/>
                    </a:lnTo>
                    <a:lnTo>
                      <a:pt x="191" y="427"/>
                    </a:lnTo>
                    <a:lnTo>
                      <a:pt x="164" y="427"/>
                    </a:lnTo>
                    <a:lnTo>
                      <a:pt x="153" y="425"/>
                    </a:lnTo>
                    <a:lnTo>
                      <a:pt x="137" y="422"/>
                    </a:lnTo>
                    <a:lnTo>
                      <a:pt x="118" y="419"/>
                    </a:lnTo>
                    <a:lnTo>
                      <a:pt x="98" y="414"/>
                    </a:lnTo>
                    <a:lnTo>
                      <a:pt x="78" y="409"/>
                    </a:lnTo>
                    <a:lnTo>
                      <a:pt x="59" y="406"/>
                    </a:lnTo>
                    <a:lnTo>
                      <a:pt x="45" y="403"/>
                    </a:lnTo>
                    <a:lnTo>
                      <a:pt x="34" y="401"/>
                    </a:lnTo>
                    <a:close/>
                  </a:path>
                </a:pathLst>
              </a:custGeom>
              <a:solidFill>
                <a:srgbClr val="D6AD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89" name="Freeform 69"/>
              <p:cNvSpPr>
                <a:spLocks/>
              </p:cNvSpPr>
              <p:nvPr/>
            </p:nvSpPr>
            <p:spPr bwMode="auto">
              <a:xfrm>
                <a:off x="2899" y="2208"/>
                <a:ext cx="26" cy="27"/>
              </a:xfrm>
              <a:custGeom>
                <a:avLst/>
                <a:gdLst/>
                <a:ahLst/>
                <a:cxnLst>
                  <a:cxn ang="0">
                    <a:pos x="16" y="25"/>
                  </a:cxn>
                  <a:cxn ang="0">
                    <a:pos x="21" y="23"/>
                  </a:cxn>
                  <a:cxn ang="0">
                    <a:pos x="24" y="19"/>
                  </a:cxn>
                  <a:cxn ang="0">
                    <a:pos x="26" y="14"/>
                  </a:cxn>
                  <a:cxn ang="0">
                    <a:pos x="24" y="8"/>
                  </a:cxn>
                  <a:cxn ang="0">
                    <a:pos x="21" y="3"/>
                  </a:cxn>
                  <a:cxn ang="0">
                    <a:pos x="16" y="1"/>
                  </a:cxn>
                  <a:cxn ang="0">
                    <a:pos x="13" y="0"/>
                  </a:cxn>
                  <a:cxn ang="0">
                    <a:pos x="8" y="1"/>
                  </a:cxn>
                  <a:cxn ang="0">
                    <a:pos x="3" y="4"/>
                  </a:cxn>
                  <a:cxn ang="0">
                    <a:pos x="2" y="9"/>
                  </a:cxn>
                  <a:cxn ang="0">
                    <a:pos x="0" y="14"/>
                  </a:cxn>
                  <a:cxn ang="0">
                    <a:pos x="0" y="19"/>
                  </a:cxn>
                  <a:cxn ang="0">
                    <a:pos x="3" y="23"/>
                  </a:cxn>
                  <a:cxn ang="0">
                    <a:pos x="8" y="25"/>
                  </a:cxn>
                  <a:cxn ang="0">
                    <a:pos x="11" y="27"/>
                  </a:cxn>
                  <a:cxn ang="0">
                    <a:pos x="16" y="25"/>
                  </a:cxn>
                </a:cxnLst>
                <a:rect l="0" t="0" r="r" b="b"/>
                <a:pathLst>
                  <a:path w="26" h="27">
                    <a:moveTo>
                      <a:pt x="16" y="25"/>
                    </a:moveTo>
                    <a:lnTo>
                      <a:pt x="21" y="23"/>
                    </a:lnTo>
                    <a:lnTo>
                      <a:pt x="24" y="19"/>
                    </a:lnTo>
                    <a:lnTo>
                      <a:pt x="26" y="14"/>
                    </a:lnTo>
                    <a:lnTo>
                      <a:pt x="24" y="8"/>
                    </a:lnTo>
                    <a:lnTo>
                      <a:pt x="21" y="3"/>
                    </a:lnTo>
                    <a:lnTo>
                      <a:pt x="16" y="1"/>
                    </a:lnTo>
                    <a:lnTo>
                      <a:pt x="13" y="0"/>
                    </a:lnTo>
                    <a:lnTo>
                      <a:pt x="8" y="1"/>
                    </a:lnTo>
                    <a:lnTo>
                      <a:pt x="3" y="4"/>
                    </a:lnTo>
                    <a:lnTo>
                      <a:pt x="2" y="9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3" y="23"/>
                    </a:lnTo>
                    <a:lnTo>
                      <a:pt x="8" y="25"/>
                    </a:lnTo>
                    <a:lnTo>
                      <a:pt x="11" y="27"/>
                    </a:lnTo>
                    <a:lnTo>
                      <a:pt x="16" y="25"/>
                    </a:lnTo>
                    <a:close/>
                  </a:path>
                </a:pathLst>
              </a:custGeom>
              <a:solidFill>
                <a:srgbClr val="D6AD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90" name="Freeform 70"/>
              <p:cNvSpPr>
                <a:spLocks/>
              </p:cNvSpPr>
              <p:nvPr/>
            </p:nvSpPr>
            <p:spPr bwMode="auto">
              <a:xfrm>
                <a:off x="2592" y="1883"/>
                <a:ext cx="27" cy="27"/>
              </a:xfrm>
              <a:custGeom>
                <a:avLst/>
                <a:gdLst/>
                <a:ahLst/>
                <a:cxnLst>
                  <a:cxn ang="0">
                    <a:pos x="18" y="25"/>
                  </a:cxn>
                  <a:cxn ang="0">
                    <a:pos x="22" y="24"/>
                  </a:cxn>
                  <a:cxn ang="0">
                    <a:pos x="25" y="19"/>
                  </a:cxn>
                  <a:cxn ang="0">
                    <a:pos x="27" y="14"/>
                  </a:cxn>
                  <a:cxn ang="0">
                    <a:pos x="25" y="8"/>
                  </a:cxn>
                  <a:cxn ang="0">
                    <a:pos x="22" y="3"/>
                  </a:cxn>
                  <a:cxn ang="0">
                    <a:pos x="18" y="1"/>
                  </a:cxn>
                  <a:cxn ang="0">
                    <a:pos x="13" y="0"/>
                  </a:cxn>
                  <a:cxn ang="0">
                    <a:pos x="8" y="1"/>
                  </a:cxn>
                  <a:cxn ang="0">
                    <a:pos x="3" y="5"/>
                  </a:cxn>
                  <a:cxn ang="0">
                    <a:pos x="2" y="9"/>
                  </a:cxn>
                  <a:cxn ang="0">
                    <a:pos x="0" y="14"/>
                  </a:cxn>
                  <a:cxn ang="0">
                    <a:pos x="0" y="19"/>
                  </a:cxn>
                  <a:cxn ang="0">
                    <a:pos x="3" y="24"/>
                  </a:cxn>
                  <a:cxn ang="0">
                    <a:pos x="8" y="25"/>
                  </a:cxn>
                  <a:cxn ang="0">
                    <a:pos x="13" y="27"/>
                  </a:cxn>
                  <a:cxn ang="0">
                    <a:pos x="18" y="25"/>
                  </a:cxn>
                </a:cxnLst>
                <a:rect l="0" t="0" r="r" b="b"/>
                <a:pathLst>
                  <a:path w="27" h="27">
                    <a:moveTo>
                      <a:pt x="18" y="25"/>
                    </a:moveTo>
                    <a:lnTo>
                      <a:pt x="22" y="24"/>
                    </a:lnTo>
                    <a:lnTo>
                      <a:pt x="25" y="19"/>
                    </a:lnTo>
                    <a:lnTo>
                      <a:pt x="27" y="14"/>
                    </a:lnTo>
                    <a:lnTo>
                      <a:pt x="25" y="8"/>
                    </a:lnTo>
                    <a:lnTo>
                      <a:pt x="22" y="3"/>
                    </a:lnTo>
                    <a:lnTo>
                      <a:pt x="18" y="1"/>
                    </a:lnTo>
                    <a:lnTo>
                      <a:pt x="13" y="0"/>
                    </a:lnTo>
                    <a:lnTo>
                      <a:pt x="8" y="1"/>
                    </a:lnTo>
                    <a:lnTo>
                      <a:pt x="3" y="5"/>
                    </a:lnTo>
                    <a:lnTo>
                      <a:pt x="2" y="9"/>
                    </a:lnTo>
                    <a:lnTo>
                      <a:pt x="0" y="14"/>
                    </a:lnTo>
                    <a:lnTo>
                      <a:pt x="0" y="19"/>
                    </a:lnTo>
                    <a:lnTo>
                      <a:pt x="3" y="24"/>
                    </a:lnTo>
                    <a:lnTo>
                      <a:pt x="8" y="25"/>
                    </a:lnTo>
                    <a:lnTo>
                      <a:pt x="13" y="27"/>
                    </a:lnTo>
                    <a:lnTo>
                      <a:pt x="18" y="25"/>
                    </a:lnTo>
                    <a:close/>
                  </a:path>
                </a:pathLst>
              </a:custGeom>
              <a:solidFill>
                <a:srgbClr val="D6AD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91" name="Freeform 71"/>
              <p:cNvSpPr>
                <a:spLocks/>
              </p:cNvSpPr>
              <p:nvPr/>
            </p:nvSpPr>
            <p:spPr bwMode="auto">
              <a:xfrm>
                <a:off x="2527" y="1814"/>
                <a:ext cx="388" cy="473"/>
              </a:xfrm>
              <a:custGeom>
                <a:avLst/>
                <a:gdLst/>
                <a:ahLst/>
                <a:cxnLst>
                  <a:cxn ang="0">
                    <a:pos x="22" y="422"/>
                  </a:cxn>
                  <a:cxn ang="0">
                    <a:pos x="46" y="437"/>
                  </a:cxn>
                  <a:cxn ang="0">
                    <a:pos x="67" y="440"/>
                  </a:cxn>
                  <a:cxn ang="0">
                    <a:pos x="92" y="443"/>
                  </a:cxn>
                  <a:cxn ang="0">
                    <a:pos x="135" y="449"/>
                  </a:cxn>
                  <a:cxn ang="0">
                    <a:pos x="186" y="456"/>
                  </a:cxn>
                  <a:cxn ang="0">
                    <a:pos x="240" y="462"/>
                  </a:cxn>
                  <a:cxn ang="0">
                    <a:pos x="291" y="468"/>
                  </a:cxn>
                  <a:cxn ang="0">
                    <a:pos x="336" y="472"/>
                  </a:cxn>
                  <a:cxn ang="0">
                    <a:pos x="364" y="473"/>
                  </a:cxn>
                  <a:cxn ang="0">
                    <a:pos x="380" y="449"/>
                  </a:cxn>
                  <a:cxn ang="0">
                    <a:pos x="388" y="397"/>
                  </a:cxn>
                  <a:cxn ang="0">
                    <a:pos x="359" y="365"/>
                  </a:cxn>
                  <a:cxn ang="0">
                    <a:pos x="299" y="351"/>
                  </a:cxn>
                  <a:cxn ang="0">
                    <a:pos x="240" y="338"/>
                  </a:cxn>
                  <a:cxn ang="0">
                    <a:pos x="194" y="325"/>
                  </a:cxn>
                  <a:cxn ang="0">
                    <a:pos x="165" y="312"/>
                  </a:cxn>
                  <a:cxn ang="0">
                    <a:pos x="148" y="309"/>
                  </a:cxn>
                  <a:cxn ang="0">
                    <a:pos x="140" y="317"/>
                  </a:cxn>
                  <a:cxn ang="0">
                    <a:pos x="138" y="308"/>
                  </a:cxn>
                  <a:cxn ang="0">
                    <a:pos x="148" y="287"/>
                  </a:cxn>
                  <a:cxn ang="0">
                    <a:pos x="154" y="253"/>
                  </a:cxn>
                  <a:cxn ang="0">
                    <a:pos x="154" y="215"/>
                  </a:cxn>
                  <a:cxn ang="0">
                    <a:pos x="159" y="134"/>
                  </a:cxn>
                  <a:cxn ang="0">
                    <a:pos x="162" y="89"/>
                  </a:cxn>
                  <a:cxn ang="0">
                    <a:pos x="159" y="59"/>
                  </a:cxn>
                  <a:cxn ang="0">
                    <a:pos x="145" y="31"/>
                  </a:cxn>
                  <a:cxn ang="0">
                    <a:pos x="119" y="8"/>
                  </a:cxn>
                  <a:cxn ang="0">
                    <a:pos x="83" y="0"/>
                  </a:cxn>
                  <a:cxn ang="0">
                    <a:pos x="47" y="5"/>
                  </a:cxn>
                  <a:cxn ang="0">
                    <a:pos x="22" y="24"/>
                  </a:cxn>
                  <a:cxn ang="0">
                    <a:pos x="6" y="62"/>
                  </a:cxn>
                  <a:cxn ang="0">
                    <a:pos x="0" y="166"/>
                  </a:cxn>
                  <a:cxn ang="0">
                    <a:pos x="5" y="354"/>
                  </a:cxn>
                </a:cxnLst>
                <a:rect l="0" t="0" r="r" b="b"/>
                <a:pathLst>
                  <a:path w="388" h="473">
                    <a:moveTo>
                      <a:pt x="16" y="413"/>
                    </a:moveTo>
                    <a:lnTo>
                      <a:pt x="22" y="422"/>
                    </a:lnTo>
                    <a:lnTo>
                      <a:pt x="33" y="430"/>
                    </a:lnTo>
                    <a:lnTo>
                      <a:pt x="46" y="437"/>
                    </a:lnTo>
                    <a:lnTo>
                      <a:pt x="60" y="440"/>
                    </a:lnTo>
                    <a:lnTo>
                      <a:pt x="67" y="440"/>
                    </a:lnTo>
                    <a:lnTo>
                      <a:pt x="78" y="441"/>
                    </a:lnTo>
                    <a:lnTo>
                      <a:pt x="92" y="443"/>
                    </a:lnTo>
                    <a:lnTo>
                      <a:pt x="113" y="446"/>
                    </a:lnTo>
                    <a:lnTo>
                      <a:pt x="135" y="449"/>
                    </a:lnTo>
                    <a:lnTo>
                      <a:pt x="159" y="452"/>
                    </a:lnTo>
                    <a:lnTo>
                      <a:pt x="186" y="456"/>
                    </a:lnTo>
                    <a:lnTo>
                      <a:pt x="213" y="459"/>
                    </a:lnTo>
                    <a:lnTo>
                      <a:pt x="240" y="462"/>
                    </a:lnTo>
                    <a:lnTo>
                      <a:pt x="267" y="465"/>
                    </a:lnTo>
                    <a:lnTo>
                      <a:pt x="291" y="468"/>
                    </a:lnTo>
                    <a:lnTo>
                      <a:pt x="315" y="470"/>
                    </a:lnTo>
                    <a:lnTo>
                      <a:pt x="336" y="472"/>
                    </a:lnTo>
                    <a:lnTo>
                      <a:pt x="351" y="473"/>
                    </a:lnTo>
                    <a:lnTo>
                      <a:pt x="364" y="473"/>
                    </a:lnTo>
                    <a:lnTo>
                      <a:pt x="372" y="472"/>
                    </a:lnTo>
                    <a:lnTo>
                      <a:pt x="380" y="449"/>
                    </a:lnTo>
                    <a:lnTo>
                      <a:pt x="387" y="424"/>
                    </a:lnTo>
                    <a:lnTo>
                      <a:pt x="388" y="397"/>
                    </a:lnTo>
                    <a:lnTo>
                      <a:pt x="387" y="371"/>
                    </a:lnTo>
                    <a:lnTo>
                      <a:pt x="359" y="365"/>
                    </a:lnTo>
                    <a:lnTo>
                      <a:pt x="329" y="357"/>
                    </a:lnTo>
                    <a:lnTo>
                      <a:pt x="299" y="351"/>
                    </a:lnTo>
                    <a:lnTo>
                      <a:pt x="269" y="344"/>
                    </a:lnTo>
                    <a:lnTo>
                      <a:pt x="240" y="338"/>
                    </a:lnTo>
                    <a:lnTo>
                      <a:pt x="215" y="331"/>
                    </a:lnTo>
                    <a:lnTo>
                      <a:pt x="194" y="325"/>
                    </a:lnTo>
                    <a:lnTo>
                      <a:pt x="181" y="320"/>
                    </a:lnTo>
                    <a:lnTo>
                      <a:pt x="165" y="312"/>
                    </a:lnTo>
                    <a:lnTo>
                      <a:pt x="154" y="309"/>
                    </a:lnTo>
                    <a:lnTo>
                      <a:pt x="148" y="309"/>
                    </a:lnTo>
                    <a:lnTo>
                      <a:pt x="143" y="314"/>
                    </a:lnTo>
                    <a:lnTo>
                      <a:pt x="140" y="317"/>
                    </a:lnTo>
                    <a:lnTo>
                      <a:pt x="138" y="314"/>
                    </a:lnTo>
                    <a:lnTo>
                      <a:pt x="138" y="308"/>
                    </a:lnTo>
                    <a:lnTo>
                      <a:pt x="141" y="300"/>
                    </a:lnTo>
                    <a:lnTo>
                      <a:pt x="148" y="287"/>
                    </a:lnTo>
                    <a:lnTo>
                      <a:pt x="151" y="271"/>
                    </a:lnTo>
                    <a:lnTo>
                      <a:pt x="154" y="253"/>
                    </a:lnTo>
                    <a:lnTo>
                      <a:pt x="154" y="239"/>
                    </a:lnTo>
                    <a:lnTo>
                      <a:pt x="154" y="215"/>
                    </a:lnTo>
                    <a:lnTo>
                      <a:pt x="156" y="177"/>
                    </a:lnTo>
                    <a:lnTo>
                      <a:pt x="159" y="134"/>
                    </a:lnTo>
                    <a:lnTo>
                      <a:pt x="162" y="102"/>
                    </a:lnTo>
                    <a:lnTo>
                      <a:pt x="162" y="89"/>
                    </a:lnTo>
                    <a:lnTo>
                      <a:pt x="162" y="75"/>
                    </a:lnTo>
                    <a:lnTo>
                      <a:pt x="159" y="59"/>
                    </a:lnTo>
                    <a:lnTo>
                      <a:pt x="154" y="45"/>
                    </a:lnTo>
                    <a:lnTo>
                      <a:pt x="145" y="31"/>
                    </a:lnTo>
                    <a:lnTo>
                      <a:pt x="135" y="18"/>
                    </a:lnTo>
                    <a:lnTo>
                      <a:pt x="119" y="8"/>
                    </a:lnTo>
                    <a:lnTo>
                      <a:pt x="102" y="2"/>
                    </a:lnTo>
                    <a:lnTo>
                      <a:pt x="83" y="0"/>
                    </a:lnTo>
                    <a:lnTo>
                      <a:pt x="63" y="0"/>
                    </a:lnTo>
                    <a:lnTo>
                      <a:pt x="47" y="5"/>
                    </a:lnTo>
                    <a:lnTo>
                      <a:pt x="33" y="13"/>
                    </a:lnTo>
                    <a:lnTo>
                      <a:pt x="22" y="24"/>
                    </a:lnTo>
                    <a:lnTo>
                      <a:pt x="12" y="40"/>
                    </a:lnTo>
                    <a:lnTo>
                      <a:pt x="6" y="62"/>
                    </a:lnTo>
                    <a:lnTo>
                      <a:pt x="3" y="88"/>
                    </a:lnTo>
                    <a:lnTo>
                      <a:pt x="0" y="166"/>
                    </a:lnTo>
                    <a:lnTo>
                      <a:pt x="0" y="263"/>
                    </a:lnTo>
                    <a:lnTo>
                      <a:pt x="5" y="354"/>
                    </a:lnTo>
                    <a:lnTo>
                      <a:pt x="16" y="413"/>
                    </a:lnTo>
                    <a:close/>
                  </a:path>
                </a:pathLst>
              </a:custGeom>
              <a:solidFill>
                <a:srgbClr val="004C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92" name="Freeform 72"/>
              <p:cNvSpPr>
                <a:spLocks/>
              </p:cNvSpPr>
              <p:nvPr/>
            </p:nvSpPr>
            <p:spPr bwMode="auto">
              <a:xfrm>
                <a:off x="2907" y="2192"/>
                <a:ext cx="29" cy="76"/>
              </a:xfrm>
              <a:custGeom>
                <a:avLst/>
                <a:gdLst/>
                <a:ahLst/>
                <a:cxnLst>
                  <a:cxn ang="0">
                    <a:pos x="0" y="76"/>
                  </a:cxn>
                  <a:cxn ang="0">
                    <a:pos x="3" y="57"/>
                  </a:cxn>
                  <a:cxn ang="0">
                    <a:pos x="7" y="38"/>
                  </a:cxn>
                  <a:cxn ang="0">
                    <a:pos x="8" y="19"/>
                  </a:cxn>
                  <a:cxn ang="0">
                    <a:pos x="8" y="0"/>
                  </a:cxn>
                  <a:cxn ang="0">
                    <a:pos x="26" y="1"/>
                  </a:cxn>
                  <a:cxn ang="0">
                    <a:pos x="29" y="16"/>
                  </a:cxn>
                  <a:cxn ang="0">
                    <a:pos x="29" y="33"/>
                  </a:cxn>
                  <a:cxn ang="0">
                    <a:pos x="27" y="54"/>
                  </a:cxn>
                  <a:cxn ang="0">
                    <a:pos x="21" y="76"/>
                  </a:cxn>
                  <a:cxn ang="0">
                    <a:pos x="0" y="76"/>
                  </a:cxn>
                </a:cxnLst>
                <a:rect l="0" t="0" r="r" b="b"/>
                <a:pathLst>
                  <a:path w="29" h="76">
                    <a:moveTo>
                      <a:pt x="0" y="76"/>
                    </a:moveTo>
                    <a:lnTo>
                      <a:pt x="3" y="57"/>
                    </a:lnTo>
                    <a:lnTo>
                      <a:pt x="7" y="38"/>
                    </a:lnTo>
                    <a:lnTo>
                      <a:pt x="8" y="19"/>
                    </a:lnTo>
                    <a:lnTo>
                      <a:pt x="8" y="0"/>
                    </a:lnTo>
                    <a:lnTo>
                      <a:pt x="26" y="1"/>
                    </a:lnTo>
                    <a:lnTo>
                      <a:pt x="29" y="16"/>
                    </a:lnTo>
                    <a:lnTo>
                      <a:pt x="29" y="33"/>
                    </a:lnTo>
                    <a:lnTo>
                      <a:pt x="27" y="54"/>
                    </a:lnTo>
                    <a:lnTo>
                      <a:pt x="21" y="7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D8D8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  <p:sp>
            <p:nvSpPr>
              <p:cNvPr id="30793" name="Freeform 73"/>
              <p:cNvSpPr>
                <a:spLocks/>
              </p:cNvSpPr>
              <p:nvPr/>
            </p:nvSpPr>
            <p:spPr bwMode="auto">
              <a:xfrm>
                <a:off x="2993" y="2230"/>
                <a:ext cx="67" cy="48"/>
              </a:xfrm>
              <a:custGeom>
                <a:avLst/>
                <a:gdLst/>
                <a:ahLst/>
                <a:cxnLst>
                  <a:cxn ang="0">
                    <a:pos x="67" y="1"/>
                  </a:cxn>
                  <a:cxn ang="0">
                    <a:pos x="59" y="5"/>
                  </a:cxn>
                  <a:cxn ang="0">
                    <a:pos x="50" y="9"/>
                  </a:cxn>
                  <a:cxn ang="0">
                    <a:pos x="40" y="14"/>
                  </a:cxn>
                  <a:cxn ang="0">
                    <a:pos x="32" y="19"/>
                  </a:cxn>
                  <a:cxn ang="0">
                    <a:pos x="23" y="27"/>
                  </a:cxn>
                  <a:cxn ang="0">
                    <a:pos x="15" y="33"/>
                  </a:cxn>
                  <a:cxn ang="0">
                    <a:pos x="8" y="40"/>
                  </a:cxn>
                  <a:cxn ang="0">
                    <a:pos x="2" y="48"/>
                  </a:cxn>
                  <a:cxn ang="0">
                    <a:pos x="0" y="41"/>
                  </a:cxn>
                  <a:cxn ang="0">
                    <a:pos x="0" y="33"/>
                  </a:cxn>
                  <a:cxn ang="0">
                    <a:pos x="4" y="25"/>
                  </a:cxn>
                  <a:cxn ang="0">
                    <a:pos x="8" y="19"/>
                  </a:cxn>
                  <a:cxn ang="0">
                    <a:pos x="13" y="16"/>
                  </a:cxn>
                  <a:cxn ang="0">
                    <a:pos x="21" y="9"/>
                  </a:cxn>
                  <a:cxn ang="0">
                    <a:pos x="29" y="3"/>
                  </a:cxn>
                  <a:cxn ang="0">
                    <a:pos x="34" y="0"/>
                  </a:cxn>
                  <a:cxn ang="0">
                    <a:pos x="67" y="1"/>
                  </a:cxn>
                </a:cxnLst>
                <a:rect l="0" t="0" r="r" b="b"/>
                <a:pathLst>
                  <a:path w="67" h="48">
                    <a:moveTo>
                      <a:pt x="67" y="1"/>
                    </a:moveTo>
                    <a:lnTo>
                      <a:pt x="59" y="5"/>
                    </a:lnTo>
                    <a:lnTo>
                      <a:pt x="50" y="9"/>
                    </a:lnTo>
                    <a:lnTo>
                      <a:pt x="40" y="14"/>
                    </a:lnTo>
                    <a:lnTo>
                      <a:pt x="32" y="19"/>
                    </a:lnTo>
                    <a:lnTo>
                      <a:pt x="23" y="27"/>
                    </a:lnTo>
                    <a:lnTo>
                      <a:pt x="15" y="33"/>
                    </a:lnTo>
                    <a:lnTo>
                      <a:pt x="8" y="40"/>
                    </a:lnTo>
                    <a:lnTo>
                      <a:pt x="2" y="48"/>
                    </a:lnTo>
                    <a:lnTo>
                      <a:pt x="0" y="41"/>
                    </a:lnTo>
                    <a:lnTo>
                      <a:pt x="0" y="33"/>
                    </a:lnTo>
                    <a:lnTo>
                      <a:pt x="4" y="25"/>
                    </a:lnTo>
                    <a:lnTo>
                      <a:pt x="8" y="19"/>
                    </a:lnTo>
                    <a:lnTo>
                      <a:pt x="13" y="16"/>
                    </a:lnTo>
                    <a:lnTo>
                      <a:pt x="21" y="9"/>
                    </a:lnTo>
                    <a:lnTo>
                      <a:pt x="29" y="3"/>
                    </a:lnTo>
                    <a:lnTo>
                      <a:pt x="34" y="0"/>
                    </a:lnTo>
                    <a:lnTo>
                      <a:pt x="67" y="1"/>
                    </a:lnTo>
                    <a:close/>
                  </a:path>
                </a:pathLst>
              </a:custGeom>
              <a:solidFill>
                <a:srgbClr val="7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L"/>
              </a:p>
            </p:txBody>
          </p:sp>
        </p:grpSp>
        <p:sp>
          <p:nvSpPr>
            <p:cNvPr id="30794" name="AutoShape 74"/>
            <p:cNvSpPr>
              <a:spLocks noChangeArrowheads="1"/>
            </p:cNvSpPr>
            <p:nvPr/>
          </p:nvSpPr>
          <p:spPr bwMode="auto">
            <a:xfrm>
              <a:off x="2574" y="10418"/>
              <a:ext cx="360" cy="540"/>
            </a:xfrm>
            <a:prstGeom prst="flowChartMultidocumen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CL"/>
            </a:p>
          </p:txBody>
        </p:sp>
        <p:sp>
          <p:nvSpPr>
            <p:cNvPr id="30795" name="Text Box 75"/>
            <p:cNvSpPr txBox="1">
              <a:spLocks noChangeArrowheads="1"/>
            </p:cNvSpPr>
            <p:nvPr/>
          </p:nvSpPr>
          <p:spPr bwMode="auto">
            <a:xfrm>
              <a:off x="2454" y="10973"/>
              <a:ext cx="2880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55778" tIns="27889" rIns="55778" bIns="27889">
              <a:spAutoFit/>
            </a:bodyPr>
            <a:lstStyle/>
            <a:p>
              <a:r>
                <a:rPr lang="es-ES" altLang="ko-KR" sz="900">
                  <a:ea typeface="굴림" charset="-127"/>
                </a:rPr>
                <a:t>Confecciona  DIN y Presenta a Aduana</a:t>
              </a:r>
              <a:endParaRPr lang="es-ES_tradnl"/>
            </a:p>
          </p:txBody>
        </p:sp>
        <p:sp>
          <p:nvSpPr>
            <p:cNvPr id="30796" name="Text Box 76"/>
            <p:cNvSpPr txBox="1">
              <a:spLocks noChangeArrowheads="1"/>
            </p:cNvSpPr>
            <p:nvPr/>
          </p:nvSpPr>
          <p:spPr bwMode="auto">
            <a:xfrm>
              <a:off x="1314" y="11692"/>
              <a:ext cx="1980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55778" tIns="27889" rIns="55778" bIns="27889">
              <a:spAutoFit/>
            </a:bodyPr>
            <a:lstStyle/>
            <a:p>
              <a:r>
                <a:rPr lang="es-ES" altLang="ko-KR" sz="900">
                  <a:ea typeface="굴림" charset="-127"/>
                </a:rPr>
                <a:t>Agente de Aduana</a:t>
              </a:r>
              <a:endParaRPr lang="es-ES_tradnl"/>
            </a:p>
          </p:txBody>
        </p:sp>
        <p:sp>
          <p:nvSpPr>
            <p:cNvPr id="30797" name="Text Box 77"/>
            <p:cNvSpPr txBox="1">
              <a:spLocks noChangeArrowheads="1"/>
            </p:cNvSpPr>
            <p:nvPr/>
          </p:nvSpPr>
          <p:spPr bwMode="auto">
            <a:xfrm>
              <a:off x="5814" y="3541"/>
              <a:ext cx="2135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55778" tIns="27889" rIns="55778" bIns="27889">
              <a:spAutoFit/>
            </a:bodyPr>
            <a:lstStyle/>
            <a:p>
              <a:r>
                <a:rPr lang="es-ES" altLang="ko-KR" sz="900">
                  <a:ea typeface="굴림" charset="-127"/>
                </a:rPr>
                <a:t>Bco.Corresponsal</a:t>
              </a:r>
              <a:endParaRPr lang="es-ES_tradnl"/>
            </a:p>
          </p:txBody>
        </p:sp>
        <p:sp>
          <p:nvSpPr>
            <p:cNvPr id="30798" name="Text Box 78"/>
            <p:cNvSpPr txBox="1">
              <a:spLocks noChangeArrowheads="1"/>
            </p:cNvSpPr>
            <p:nvPr/>
          </p:nvSpPr>
          <p:spPr bwMode="auto">
            <a:xfrm>
              <a:off x="6354" y="10778"/>
              <a:ext cx="3420" cy="900"/>
            </a:xfrm>
            <a:prstGeom prst="rect">
              <a:avLst/>
            </a:prstGeom>
            <a:solidFill>
              <a:srgbClr val="99CC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FF"/>
              </a:extrusionClr>
            </a:sp3d>
          </p:spPr>
          <p:txBody>
            <a:bodyPr lIns="55778" tIns="27889" rIns="55778" bIns="27889">
              <a:flatTx/>
            </a:bodyPr>
            <a:lstStyle/>
            <a:p>
              <a:pPr algn="ctr"/>
              <a:r>
                <a:rPr lang="es-ES" altLang="ko-KR" sz="1200" b="1" i="1">
                  <a:ea typeface="굴림" charset="-127"/>
                </a:rPr>
                <a:t>Servicio Nacional de Aduana</a:t>
              </a:r>
              <a:endParaRPr lang="es-ES_tradnl"/>
            </a:p>
          </p:txBody>
        </p:sp>
        <p:sp>
          <p:nvSpPr>
            <p:cNvPr id="30799" name="AutoShape 79"/>
            <p:cNvSpPr>
              <a:spLocks noChangeArrowheads="1"/>
            </p:cNvSpPr>
            <p:nvPr/>
          </p:nvSpPr>
          <p:spPr bwMode="auto">
            <a:xfrm>
              <a:off x="3911" y="10418"/>
              <a:ext cx="1183" cy="339"/>
            </a:xfrm>
            <a:prstGeom prst="rightArrow">
              <a:avLst>
                <a:gd name="adj1" fmla="val 50000"/>
                <a:gd name="adj2" fmla="val 87242"/>
              </a:avLst>
            </a:prstGeom>
            <a:solidFill>
              <a:srgbClr val="FFFF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30800" name="Text Box 80"/>
            <p:cNvSpPr txBox="1">
              <a:spLocks noChangeArrowheads="1"/>
            </p:cNvSpPr>
            <p:nvPr/>
          </p:nvSpPr>
          <p:spPr bwMode="auto">
            <a:xfrm>
              <a:off x="7519" y="4118"/>
              <a:ext cx="2615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55778" tIns="27889" rIns="55778" bIns="27889">
              <a:spAutoFit/>
            </a:bodyPr>
            <a:lstStyle/>
            <a:p>
              <a:pPr algn="ctr"/>
              <a:r>
                <a:rPr lang="es-ES" altLang="ko-KR" sz="900">
                  <a:ea typeface="굴림" charset="-127"/>
                </a:rPr>
                <a:t>Revisa Documentos y los envía Bco Chileno</a:t>
              </a:r>
              <a:endParaRPr lang="es-ES_tradnl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79388" y="1268413"/>
            <a:ext cx="8424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_tradnl">
              <a:latin typeface="Arial" charset="0"/>
            </a:endParaRP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468313" y="22050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_tradnl" b="1">
              <a:solidFill>
                <a:schemeClr val="accent2"/>
              </a:solidFill>
            </a:endParaRPr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592138" y="1787525"/>
            <a:ext cx="261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b="1">
                <a:solidFill>
                  <a:schemeClr val="accent2"/>
                </a:solidFill>
              </a:rPr>
              <a:t> </a:t>
            </a:r>
            <a:endParaRPr lang="es-ES" b="1">
              <a:solidFill>
                <a:schemeClr val="accent2"/>
              </a:solidFill>
            </a:endParaRPr>
          </a:p>
        </p:txBody>
      </p:sp>
      <p:sp>
        <p:nvSpPr>
          <p:cNvPr id="34822" name="Text Box 7"/>
          <p:cNvSpPr txBox="1">
            <a:spLocks noChangeArrowheads="1"/>
          </p:cNvSpPr>
          <p:nvPr/>
        </p:nvSpPr>
        <p:spPr bwMode="auto">
          <a:xfrm>
            <a:off x="827088" y="5084763"/>
            <a:ext cx="1841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_tradnl" sz="1600">
              <a:solidFill>
                <a:schemeClr val="accent2"/>
              </a:solidFill>
            </a:endParaRPr>
          </a:p>
        </p:txBody>
      </p:sp>
      <p:sp>
        <p:nvSpPr>
          <p:cNvPr id="34823" name="Text Box 8"/>
          <p:cNvSpPr txBox="1">
            <a:spLocks noChangeArrowheads="1"/>
          </p:cNvSpPr>
          <p:nvPr/>
        </p:nvSpPr>
        <p:spPr bwMode="auto">
          <a:xfrm>
            <a:off x="684213" y="2244725"/>
            <a:ext cx="6667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_tradnl" sz="1600">
              <a:solidFill>
                <a:schemeClr val="accent2"/>
              </a:solidFill>
            </a:endParaRPr>
          </a:p>
        </p:txBody>
      </p:sp>
      <p:sp>
        <p:nvSpPr>
          <p:cNvPr id="34824" name="Text Box 9"/>
          <p:cNvSpPr txBox="1">
            <a:spLocks noChangeArrowheads="1"/>
          </p:cNvSpPr>
          <p:nvPr/>
        </p:nvSpPr>
        <p:spPr bwMode="auto">
          <a:xfrm>
            <a:off x="555625" y="2409825"/>
            <a:ext cx="15684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 sz="1600">
              <a:solidFill>
                <a:schemeClr val="accent2"/>
              </a:solidFill>
            </a:endParaRPr>
          </a:p>
        </p:txBody>
      </p:sp>
      <p:sp>
        <p:nvSpPr>
          <p:cNvPr id="34825" name="Text Box 16"/>
          <p:cNvSpPr txBox="1">
            <a:spLocks noChangeArrowheads="1"/>
          </p:cNvSpPr>
          <p:nvPr/>
        </p:nvSpPr>
        <p:spPr bwMode="auto">
          <a:xfrm>
            <a:off x="376238" y="1284288"/>
            <a:ext cx="56197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es-MX" b="1">
                <a:solidFill>
                  <a:schemeClr val="accent2"/>
                </a:solidFill>
              </a:rPr>
              <a:t>Ejemplo Liquidación Aduanera ( general) </a:t>
            </a:r>
            <a:r>
              <a:rPr lang="es-MX">
                <a:solidFill>
                  <a:schemeClr val="accent2"/>
                </a:solidFill>
              </a:rPr>
              <a:t> </a:t>
            </a:r>
            <a:endParaRPr lang="es-ES">
              <a:solidFill>
                <a:schemeClr val="accent2"/>
              </a:solidFill>
            </a:endParaRPr>
          </a:p>
        </p:txBody>
      </p:sp>
      <p:sp>
        <p:nvSpPr>
          <p:cNvPr id="34826" name="Text Box 17"/>
          <p:cNvSpPr txBox="1">
            <a:spLocks noChangeArrowheads="1"/>
          </p:cNvSpPr>
          <p:nvPr/>
        </p:nvSpPr>
        <p:spPr bwMode="auto">
          <a:xfrm>
            <a:off x="611188" y="1989138"/>
            <a:ext cx="7940675" cy="2047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es-MX" sz="1600">
                <a:solidFill>
                  <a:schemeClr val="accent2"/>
                </a:solidFill>
              </a:rPr>
              <a:t>Importación de una mercadería con las siguientes características:</a:t>
            </a:r>
          </a:p>
          <a:p>
            <a:pPr marL="342900" indent="-342900">
              <a:buFont typeface="Wingdings" pitchFamily="2" charset="2"/>
              <a:buNone/>
            </a:pPr>
            <a:endParaRPr lang="es-MX" sz="1600">
              <a:solidFill>
                <a:schemeClr val="accent2"/>
              </a:solidFill>
            </a:endParaRPr>
          </a:p>
          <a:p>
            <a:pPr marL="342900" indent="-342900">
              <a:buFont typeface="Wingdings" pitchFamily="2" charset="2"/>
              <a:buNone/>
            </a:pPr>
            <a:r>
              <a:rPr lang="es-MX" sz="1600">
                <a:solidFill>
                  <a:schemeClr val="accent2"/>
                </a:solidFill>
              </a:rPr>
              <a:t>Valor Ex-Fábrica		US$ 15.000.-</a:t>
            </a:r>
          </a:p>
          <a:p>
            <a:pPr marL="342900" indent="-342900">
              <a:buFont typeface="Wingdings" pitchFamily="2" charset="2"/>
              <a:buNone/>
            </a:pPr>
            <a:r>
              <a:rPr lang="es-MX" sz="1600">
                <a:solidFill>
                  <a:schemeClr val="accent2"/>
                </a:solidFill>
              </a:rPr>
              <a:t>Gastos hasta el Puerto 	US$      250.-</a:t>
            </a:r>
          </a:p>
          <a:p>
            <a:pPr marL="342900" indent="-342900">
              <a:buFont typeface="Wingdings" pitchFamily="2" charset="2"/>
              <a:buNone/>
            </a:pPr>
            <a:r>
              <a:rPr lang="es-MX" sz="1600">
                <a:solidFill>
                  <a:schemeClr val="accent2"/>
                </a:solidFill>
              </a:rPr>
              <a:t>Gastos del embarque 	US$      120.-</a:t>
            </a:r>
          </a:p>
          <a:p>
            <a:pPr marL="342900" indent="-342900">
              <a:buFont typeface="Wingdings" pitchFamily="2" charset="2"/>
              <a:buNone/>
            </a:pPr>
            <a:r>
              <a:rPr lang="es-MX" sz="1600">
                <a:solidFill>
                  <a:schemeClr val="accent2"/>
                </a:solidFill>
              </a:rPr>
              <a:t>Flete internacional 	US$   1.200.-</a:t>
            </a:r>
          </a:p>
          <a:p>
            <a:pPr marL="342900" indent="-342900">
              <a:buFont typeface="Wingdings" pitchFamily="2" charset="2"/>
              <a:buNone/>
            </a:pPr>
            <a:r>
              <a:rPr lang="es-MX" sz="1600">
                <a:solidFill>
                  <a:schemeClr val="accent2"/>
                </a:solidFill>
              </a:rPr>
              <a:t>Seguro 			US$      150.- </a:t>
            </a:r>
          </a:p>
          <a:p>
            <a:pPr marL="342900" indent="-342900">
              <a:buFont typeface="Wingdings" pitchFamily="2" charset="2"/>
              <a:buNone/>
            </a:pPr>
            <a:r>
              <a:rPr lang="es-MX" sz="1600">
                <a:solidFill>
                  <a:schemeClr val="accent2"/>
                </a:solidFill>
              </a:rPr>
              <a:t>Valor CIF 		US$ 16.720.-  </a:t>
            </a:r>
            <a:endParaRPr lang="es-ES" sz="1600">
              <a:solidFill>
                <a:schemeClr val="accent2"/>
              </a:solidFill>
            </a:endParaRPr>
          </a:p>
        </p:txBody>
      </p:sp>
      <p:sp>
        <p:nvSpPr>
          <p:cNvPr id="34827" name="Text Box 19"/>
          <p:cNvSpPr txBox="1">
            <a:spLocks noChangeArrowheads="1"/>
          </p:cNvSpPr>
          <p:nvPr/>
        </p:nvSpPr>
        <p:spPr bwMode="auto">
          <a:xfrm>
            <a:off x="611188" y="4724400"/>
            <a:ext cx="8135937" cy="1069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es-MX" sz="1600">
                <a:solidFill>
                  <a:schemeClr val="accent2"/>
                </a:solidFill>
              </a:rPr>
              <a:t>Derechos Ad-Valorem 	US$  1.003,20   ( 16.720 x 6% ) </a:t>
            </a:r>
          </a:p>
          <a:p>
            <a:pPr marL="342900" indent="-342900">
              <a:buFont typeface="Wingdings" pitchFamily="2" charset="2"/>
              <a:buNone/>
            </a:pPr>
            <a:r>
              <a:rPr lang="es-MX" sz="1600">
                <a:solidFill>
                  <a:schemeClr val="accent2"/>
                </a:solidFill>
              </a:rPr>
              <a:t>IVA 			US$  3.367,41    ( [16.720 +1003,20] x 19% ) </a:t>
            </a:r>
          </a:p>
          <a:p>
            <a:pPr marL="342900" indent="-342900">
              <a:buFont typeface="Wingdings" pitchFamily="2" charset="2"/>
              <a:buNone/>
            </a:pPr>
            <a:endParaRPr lang="es-MX" sz="1600">
              <a:solidFill>
                <a:schemeClr val="accent2"/>
              </a:solidFill>
            </a:endParaRPr>
          </a:p>
          <a:p>
            <a:pPr marL="342900" indent="-342900">
              <a:buFont typeface="Wingdings" pitchFamily="2" charset="2"/>
              <a:buNone/>
            </a:pPr>
            <a:r>
              <a:rPr lang="es-MX" sz="1600">
                <a:solidFill>
                  <a:schemeClr val="accent2"/>
                </a:solidFill>
              </a:rPr>
              <a:t>Total a Pagar en Aduana   US% 4.370,61   </a:t>
            </a:r>
            <a:endParaRPr lang="es-ES" sz="1600">
              <a:solidFill>
                <a:schemeClr val="accent2"/>
              </a:solidFill>
            </a:endParaRP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687388" y="404813"/>
            <a:ext cx="7772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/>
            <a:r>
              <a:rPr lang="es-ES" sz="4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El Proceso de Importar</a:t>
            </a:r>
            <a:endParaRPr lang="es-CL" sz="40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79388" y="1268413"/>
            <a:ext cx="8424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_tradnl">
              <a:latin typeface="Arial" charset="0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68313" y="22050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_tradnl" b="1">
              <a:solidFill>
                <a:schemeClr val="accent2"/>
              </a:solidFill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592138" y="1787525"/>
            <a:ext cx="261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b="1">
                <a:solidFill>
                  <a:schemeClr val="accent2"/>
                </a:solidFill>
              </a:rPr>
              <a:t> </a:t>
            </a:r>
            <a:endParaRPr lang="es-ES" b="1">
              <a:solidFill>
                <a:schemeClr val="accent2"/>
              </a:solidFill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827088" y="5084763"/>
            <a:ext cx="1841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_tradnl" sz="1600">
              <a:solidFill>
                <a:schemeClr val="accent2"/>
              </a:solidFill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684213" y="2244725"/>
            <a:ext cx="6667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_tradnl" sz="1600">
              <a:solidFill>
                <a:schemeClr val="accent2"/>
              </a:solidFill>
            </a:endParaRP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555625" y="2409825"/>
            <a:ext cx="15684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 sz="1600">
              <a:solidFill>
                <a:schemeClr val="accent2"/>
              </a:solidFill>
            </a:endParaRP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376238" y="1284288"/>
            <a:ext cx="519588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es-MX" b="1">
                <a:solidFill>
                  <a:schemeClr val="accent2"/>
                </a:solidFill>
              </a:rPr>
              <a:t>Ejemplo Liquidación Aduanera ( TLC.) </a:t>
            </a:r>
            <a:r>
              <a:rPr lang="es-MX">
                <a:solidFill>
                  <a:schemeClr val="accent2"/>
                </a:solidFill>
              </a:rPr>
              <a:t> </a:t>
            </a:r>
            <a:endParaRPr lang="es-ES">
              <a:solidFill>
                <a:schemeClr val="accent2"/>
              </a:solidFill>
            </a:endParaRP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11188" y="1989138"/>
            <a:ext cx="7940675" cy="2292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es-MX" sz="1600">
                <a:solidFill>
                  <a:schemeClr val="accent2"/>
                </a:solidFill>
              </a:rPr>
              <a:t>	Importación de una mercadería originaria de Brasil con las siguientes características: ( Preferencia arancelaria 85%) </a:t>
            </a:r>
          </a:p>
          <a:p>
            <a:pPr marL="342900" indent="-342900">
              <a:buFont typeface="Wingdings" pitchFamily="2" charset="2"/>
              <a:buNone/>
            </a:pPr>
            <a:endParaRPr lang="es-MX" sz="1600">
              <a:solidFill>
                <a:schemeClr val="accent2"/>
              </a:solidFill>
            </a:endParaRPr>
          </a:p>
          <a:p>
            <a:pPr marL="342900" indent="-342900">
              <a:buFont typeface="Wingdings" pitchFamily="2" charset="2"/>
              <a:buNone/>
            </a:pPr>
            <a:r>
              <a:rPr lang="es-MX" sz="1600">
                <a:solidFill>
                  <a:schemeClr val="accent2"/>
                </a:solidFill>
              </a:rPr>
              <a:t>Valor Ex-Fábrica		US$ 15.000.-</a:t>
            </a:r>
          </a:p>
          <a:p>
            <a:pPr marL="342900" indent="-342900">
              <a:buFont typeface="Wingdings" pitchFamily="2" charset="2"/>
              <a:buNone/>
            </a:pPr>
            <a:r>
              <a:rPr lang="es-MX" sz="1600">
                <a:solidFill>
                  <a:schemeClr val="accent2"/>
                </a:solidFill>
              </a:rPr>
              <a:t>Gastos hasta el Puerto 	US$      250.-</a:t>
            </a:r>
          </a:p>
          <a:p>
            <a:pPr marL="342900" indent="-342900">
              <a:buFont typeface="Wingdings" pitchFamily="2" charset="2"/>
              <a:buNone/>
            </a:pPr>
            <a:r>
              <a:rPr lang="es-MX" sz="1600">
                <a:solidFill>
                  <a:schemeClr val="accent2"/>
                </a:solidFill>
              </a:rPr>
              <a:t>Gastos del embarque 	US$      120.-</a:t>
            </a:r>
          </a:p>
          <a:p>
            <a:pPr marL="342900" indent="-342900">
              <a:buFont typeface="Wingdings" pitchFamily="2" charset="2"/>
              <a:buNone/>
            </a:pPr>
            <a:r>
              <a:rPr lang="es-MX" sz="1600">
                <a:solidFill>
                  <a:schemeClr val="accent2"/>
                </a:solidFill>
              </a:rPr>
              <a:t>Flete internacional 	US$   1.200.-</a:t>
            </a:r>
          </a:p>
          <a:p>
            <a:pPr marL="342900" indent="-342900">
              <a:buFont typeface="Wingdings" pitchFamily="2" charset="2"/>
              <a:buNone/>
            </a:pPr>
            <a:r>
              <a:rPr lang="es-MX" sz="1600">
                <a:solidFill>
                  <a:schemeClr val="accent2"/>
                </a:solidFill>
              </a:rPr>
              <a:t>Seguro 			US$      150.- </a:t>
            </a:r>
          </a:p>
          <a:p>
            <a:pPr marL="342900" indent="-342900">
              <a:buFont typeface="Wingdings" pitchFamily="2" charset="2"/>
              <a:buNone/>
            </a:pPr>
            <a:r>
              <a:rPr lang="es-MX" sz="1600">
                <a:solidFill>
                  <a:schemeClr val="accent2"/>
                </a:solidFill>
              </a:rPr>
              <a:t>Valor CIF 		US$ 16.720.-  </a:t>
            </a:r>
            <a:endParaRPr lang="es-ES" sz="1600">
              <a:solidFill>
                <a:schemeClr val="accent2"/>
              </a:solidFill>
            </a:endParaRP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539750" y="5445125"/>
            <a:ext cx="8135938" cy="1069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es-MX" sz="1600" dirty="0">
                <a:solidFill>
                  <a:schemeClr val="accent2"/>
                </a:solidFill>
              </a:rPr>
              <a:t>Derechos Ad-</a:t>
            </a:r>
            <a:r>
              <a:rPr lang="es-MX" sz="1600" dirty="0" err="1">
                <a:solidFill>
                  <a:schemeClr val="accent2"/>
                </a:solidFill>
              </a:rPr>
              <a:t>Valorem</a:t>
            </a:r>
            <a:r>
              <a:rPr lang="es-MX" sz="1600" dirty="0">
                <a:solidFill>
                  <a:schemeClr val="accent2"/>
                </a:solidFill>
              </a:rPr>
              <a:t> 	US$     150,48    ( 16.720 x 0,9% ) </a:t>
            </a:r>
          </a:p>
          <a:p>
            <a:pPr marL="342900" indent="-342900">
              <a:buFont typeface="Wingdings" pitchFamily="2" charset="2"/>
              <a:buNone/>
            </a:pPr>
            <a:r>
              <a:rPr lang="es-MX" sz="1600" dirty="0">
                <a:solidFill>
                  <a:schemeClr val="accent2"/>
                </a:solidFill>
              </a:rPr>
              <a:t>IVA 			US$  3.205,39    ( [16.720 +150,48] x 19% ) </a:t>
            </a:r>
          </a:p>
          <a:p>
            <a:pPr marL="342900" indent="-342900">
              <a:buFont typeface="Wingdings" pitchFamily="2" charset="2"/>
              <a:buNone/>
            </a:pPr>
            <a:endParaRPr lang="es-MX" sz="1600" dirty="0">
              <a:solidFill>
                <a:schemeClr val="accent2"/>
              </a:solidFill>
            </a:endParaRPr>
          </a:p>
          <a:p>
            <a:pPr marL="342900" indent="-342900">
              <a:buFont typeface="Wingdings" pitchFamily="2" charset="2"/>
              <a:buNone/>
            </a:pPr>
            <a:r>
              <a:rPr lang="es-MX" sz="1600" dirty="0">
                <a:solidFill>
                  <a:schemeClr val="accent2"/>
                </a:solidFill>
              </a:rPr>
              <a:t>Total a Pagar en Aduana   </a:t>
            </a:r>
            <a:r>
              <a:rPr lang="es-MX" sz="1600" dirty="0" smtClean="0">
                <a:solidFill>
                  <a:schemeClr val="accent2"/>
                </a:solidFill>
              </a:rPr>
              <a:t>US$ </a:t>
            </a:r>
            <a:r>
              <a:rPr lang="es-MX" sz="1600" dirty="0">
                <a:solidFill>
                  <a:schemeClr val="accent2"/>
                </a:solidFill>
              </a:rPr>
              <a:t>3.355,87   </a:t>
            </a:r>
            <a:endParaRPr lang="es-ES" sz="1600" dirty="0">
              <a:solidFill>
                <a:schemeClr val="accent2"/>
              </a:solidFill>
            </a:endParaRP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611188" y="4437063"/>
            <a:ext cx="828040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es-MX" sz="1600">
                <a:solidFill>
                  <a:schemeClr val="accent2"/>
                </a:solidFill>
              </a:rPr>
              <a:t>Calculo de la Preferencia : General 6% - Preferencia 85% - Residual = 0,9%</a:t>
            </a:r>
          </a:p>
          <a:p>
            <a:pPr marL="342900" indent="-342900">
              <a:buFont typeface="Wingdings" pitchFamily="2" charset="2"/>
              <a:buNone/>
            </a:pPr>
            <a:r>
              <a:rPr lang="es-MX" sz="1600">
                <a:solidFill>
                  <a:schemeClr val="accent2"/>
                </a:solidFill>
              </a:rPr>
              <a:t>				( [ 6 x 85% = 5,1] [ 6 – 5,1 = 0,9] )   </a:t>
            </a:r>
            <a:endParaRPr lang="es-ES" sz="1600">
              <a:solidFill>
                <a:schemeClr val="accent2"/>
              </a:solidFill>
            </a:endParaRP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687388" y="404813"/>
            <a:ext cx="7772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/>
            <a:r>
              <a:rPr lang="es-ES" sz="4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El Proceso de Importar</a:t>
            </a:r>
            <a:endParaRPr lang="es-CL" sz="40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79388" y="1268413"/>
            <a:ext cx="8424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_tradnl">
              <a:latin typeface="Arial" charset="0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468313" y="22050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_tradnl" b="1">
              <a:solidFill>
                <a:schemeClr val="accent2"/>
              </a:solidFill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592138" y="1787525"/>
            <a:ext cx="261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b="1">
                <a:solidFill>
                  <a:schemeClr val="accent2"/>
                </a:solidFill>
              </a:rPr>
              <a:t> </a:t>
            </a:r>
            <a:endParaRPr lang="es-ES" b="1">
              <a:solidFill>
                <a:schemeClr val="accent2"/>
              </a:solidFill>
            </a:endParaRP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827088" y="5084763"/>
            <a:ext cx="1841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_tradnl" sz="1600">
              <a:solidFill>
                <a:schemeClr val="accent2"/>
              </a:solidFill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684213" y="2244725"/>
            <a:ext cx="6667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_tradnl" sz="1600">
              <a:solidFill>
                <a:schemeClr val="accent2"/>
              </a:solidFill>
            </a:endParaRP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555625" y="2409825"/>
            <a:ext cx="156845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 sz="1600">
              <a:solidFill>
                <a:schemeClr val="accent2"/>
              </a:solidFill>
            </a:endParaRP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376238" y="1284288"/>
            <a:ext cx="519588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es-MX" b="1">
                <a:solidFill>
                  <a:schemeClr val="accent2"/>
                </a:solidFill>
              </a:rPr>
              <a:t>Ejemplo Liquidación Aduanera ( TLC.) </a:t>
            </a:r>
            <a:r>
              <a:rPr lang="es-MX">
                <a:solidFill>
                  <a:schemeClr val="accent2"/>
                </a:solidFill>
              </a:rPr>
              <a:t> </a:t>
            </a:r>
            <a:endParaRPr lang="es-ES">
              <a:solidFill>
                <a:schemeClr val="accent2"/>
              </a:solidFill>
            </a:endParaRP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611188" y="1989138"/>
            <a:ext cx="7940675" cy="2292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es-MX" sz="1600">
                <a:solidFill>
                  <a:schemeClr val="accent2"/>
                </a:solidFill>
              </a:rPr>
              <a:t>	Importación de una mercadería originaria de Brasil con las siguientes características: ( Preferencia arancelaria 100%) </a:t>
            </a:r>
          </a:p>
          <a:p>
            <a:pPr marL="342900" indent="-342900">
              <a:buFont typeface="Wingdings" pitchFamily="2" charset="2"/>
              <a:buNone/>
            </a:pPr>
            <a:endParaRPr lang="es-MX" sz="1600">
              <a:solidFill>
                <a:schemeClr val="accent2"/>
              </a:solidFill>
            </a:endParaRPr>
          </a:p>
          <a:p>
            <a:pPr marL="342900" indent="-342900">
              <a:buFont typeface="Wingdings" pitchFamily="2" charset="2"/>
              <a:buNone/>
            </a:pPr>
            <a:r>
              <a:rPr lang="es-MX" sz="1600">
                <a:solidFill>
                  <a:schemeClr val="accent2"/>
                </a:solidFill>
              </a:rPr>
              <a:t>Valor Ex-Fábrica		US$ 15.000.-</a:t>
            </a:r>
          </a:p>
          <a:p>
            <a:pPr marL="342900" indent="-342900">
              <a:buFont typeface="Wingdings" pitchFamily="2" charset="2"/>
              <a:buNone/>
            </a:pPr>
            <a:r>
              <a:rPr lang="es-MX" sz="1600">
                <a:solidFill>
                  <a:schemeClr val="accent2"/>
                </a:solidFill>
              </a:rPr>
              <a:t>Gastos hasta el Puerto 	US$      250.-</a:t>
            </a:r>
          </a:p>
          <a:p>
            <a:pPr marL="342900" indent="-342900">
              <a:buFont typeface="Wingdings" pitchFamily="2" charset="2"/>
              <a:buNone/>
            </a:pPr>
            <a:r>
              <a:rPr lang="es-MX" sz="1600">
                <a:solidFill>
                  <a:schemeClr val="accent2"/>
                </a:solidFill>
              </a:rPr>
              <a:t>Gastos del embarque 	US$      120.-</a:t>
            </a:r>
          </a:p>
          <a:p>
            <a:pPr marL="342900" indent="-342900">
              <a:buFont typeface="Wingdings" pitchFamily="2" charset="2"/>
              <a:buNone/>
            </a:pPr>
            <a:r>
              <a:rPr lang="es-MX" sz="1600">
                <a:solidFill>
                  <a:schemeClr val="accent2"/>
                </a:solidFill>
              </a:rPr>
              <a:t>Flete internacional 	US$   1.200.-</a:t>
            </a:r>
          </a:p>
          <a:p>
            <a:pPr marL="342900" indent="-342900">
              <a:buFont typeface="Wingdings" pitchFamily="2" charset="2"/>
              <a:buNone/>
            </a:pPr>
            <a:r>
              <a:rPr lang="es-MX" sz="1600">
                <a:solidFill>
                  <a:schemeClr val="accent2"/>
                </a:solidFill>
              </a:rPr>
              <a:t>Seguro 			US$      150.- </a:t>
            </a:r>
          </a:p>
          <a:p>
            <a:pPr marL="342900" indent="-342900">
              <a:buFont typeface="Wingdings" pitchFamily="2" charset="2"/>
              <a:buNone/>
            </a:pPr>
            <a:r>
              <a:rPr lang="es-MX" sz="1600">
                <a:solidFill>
                  <a:schemeClr val="accent2"/>
                </a:solidFill>
              </a:rPr>
              <a:t>Valor CIF 		US$ 16.720.-  </a:t>
            </a:r>
            <a:endParaRPr lang="es-ES" sz="1600">
              <a:solidFill>
                <a:schemeClr val="accent2"/>
              </a:solidFill>
            </a:endParaRP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468313" y="4868863"/>
            <a:ext cx="8135937" cy="1069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es-MX" sz="1600">
                <a:solidFill>
                  <a:schemeClr val="accent2"/>
                </a:solidFill>
              </a:rPr>
              <a:t>Derechos Ad-Valorem 	US$     	 0          </a:t>
            </a:r>
          </a:p>
          <a:p>
            <a:pPr marL="342900" indent="-342900">
              <a:buFont typeface="Wingdings" pitchFamily="2" charset="2"/>
              <a:buNone/>
            </a:pPr>
            <a:r>
              <a:rPr lang="es-MX" sz="1600">
                <a:solidFill>
                  <a:schemeClr val="accent2"/>
                </a:solidFill>
              </a:rPr>
              <a:t>IVA 			US$  3.176,80    ( 16.720 x 19% ) </a:t>
            </a:r>
          </a:p>
          <a:p>
            <a:pPr marL="342900" indent="-342900">
              <a:buFont typeface="Wingdings" pitchFamily="2" charset="2"/>
              <a:buNone/>
            </a:pPr>
            <a:endParaRPr lang="es-MX" sz="1600">
              <a:solidFill>
                <a:schemeClr val="accent2"/>
              </a:solidFill>
            </a:endParaRPr>
          </a:p>
          <a:p>
            <a:pPr marL="342900" indent="-342900">
              <a:buFont typeface="Wingdings" pitchFamily="2" charset="2"/>
              <a:buNone/>
            </a:pPr>
            <a:r>
              <a:rPr lang="es-MX" sz="1600">
                <a:solidFill>
                  <a:schemeClr val="accent2"/>
                </a:solidFill>
              </a:rPr>
              <a:t>Total a Pagar en Aduana   US$  3.176,80 </a:t>
            </a:r>
            <a:endParaRPr lang="es-ES" sz="1600">
              <a:solidFill>
                <a:schemeClr val="accent2"/>
              </a:solidFill>
            </a:endParaRP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687388" y="404813"/>
            <a:ext cx="7772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/>
            <a:r>
              <a:rPr lang="es-ES" sz="4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El Proceso de Importar</a:t>
            </a:r>
            <a:endParaRPr lang="es-CL" sz="40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792162"/>
          </a:xfrm>
        </p:spPr>
        <p:txBody>
          <a:bodyPr>
            <a:normAutofit/>
          </a:bodyPr>
          <a:lstStyle/>
          <a:p>
            <a:r>
              <a:rPr lang="es-ES" sz="4400">
                <a:solidFill>
                  <a:schemeClr val="accent2"/>
                </a:solidFill>
              </a:rPr>
              <a:t>El Proceso de Importar</a:t>
            </a:r>
            <a:endParaRPr lang="es-CL" sz="4400">
              <a:solidFill>
                <a:schemeClr val="accent2"/>
              </a:solidFill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23850" y="2309813"/>
            <a:ext cx="8496300" cy="227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None/>
            </a:pPr>
            <a:r>
              <a:rPr lang="es-ES" sz="2200" b="1">
                <a:solidFill>
                  <a:schemeClr val="accent2"/>
                </a:solidFill>
              </a:rPr>
              <a:t>IMPORTACIÓN</a:t>
            </a:r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endParaRPr lang="es-ES" sz="2200" b="1">
              <a:solidFill>
                <a:schemeClr val="accent2"/>
              </a:solidFill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r>
              <a:rPr lang="es-ES" sz="2200">
                <a:solidFill>
                  <a:schemeClr val="accent2"/>
                </a:solidFill>
              </a:rPr>
              <a:t>Es la internación legal de mercancías extranjeras para su uso o consumo en el país.</a:t>
            </a:r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endParaRPr lang="es-ES" sz="22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7388" y="260350"/>
            <a:ext cx="7772400" cy="792163"/>
          </a:xfrm>
        </p:spPr>
        <p:txBody>
          <a:bodyPr>
            <a:normAutofit/>
          </a:bodyPr>
          <a:lstStyle/>
          <a:p>
            <a:r>
              <a:rPr lang="es-ES" sz="4400">
                <a:solidFill>
                  <a:schemeClr val="accent2"/>
                </a:solidFill>
              </a:rPr>
              <a:t>El Proceso de Importar</a:t>
            </a:r>
            <a:endParaRPr lang="es-CL" sz="4400">
              <a:solidFill>
                <a:schemeClr val="accent2"/>
              </a:solidFill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68313" y="1557338"/>
            <a:ext cx="835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95288" y="1052513"/>
            <a:ext cx="8280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2200" b="1">
                <a:solidFill>
                  <a:schemeClr val="accent2"/>
                </a:solidFill>
              </a:rPr>
              <a:t>IMPORTACIÓN</a:t>
            </a:r>
          </a:p>
          <a:p>
            <a:endParaRPr lang="es-ES" sz="2200">
              <a:solidFill>
                <a:schemeClr val="accent2"/>
              </a:solidFill>
            </a:endParaRPr>
          </a:p>
          <a:p>
            <a:r>
              <a:rPr lang="es-ES" sz="2200">
                <a:solidFill>
                  <a:schemeClr val="accent2"/>
                </a:solidFill>
              </a:rPr>
              <a:t>Para que se produzca una importación deberán darse los siguientes factores: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31800" y="2667000"/>
            <a:ext cx="8280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s-ES" sz="2200">
                <a:solidFill>
                  <a:schemeClr val="accent2"/>
                </a:solidFill>
              </a:rPr>
              <a:t>Que se trate de Mercancías extranjeras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95288" y="3722688"/>
            <a:ext cx="82804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s-ES" sz="2200">
                <a:solidFill>
                  <a:schemeClr val="accent2"/>
                </a:solidFill>
              </a:rPr>
              <a:t>Que la internación de esta mercancía al país sea legal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95288" y="4827588"/>
            <a:ext cx="828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s-ES" sz="2200">
                <a:solidFill>
                  <a:schemeClr val="accent2"/>
                </a:solidFill>
              </a:rPr>
              <a:t>Que el destino de elle sea para su uso o consumo en el país.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6" grpId="0"/>
      <p:bldP spid="25607" grpId="0"/>
      <p:bldP spid="256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792162"/>
          </a:xfrm>
        </p:spPr>
        <p:txBody>
          <a:bodyPr>
            <a:normAutofit/>
          </a:bodyPr>
          <a:lstStyle/>
          <a:p>
            <a:r>
              <a:rPr lang="es-ES" sz="4400">
                <a:solidFill>
                  <a:schemeClr val="accent2"/>
                </a:solidFill>
              </a:rPr>
              <a:t>El Proceso de Importar</a:t>
            </a:r>
            <a:endParaRPr lang="es-CL" sz="4400">
              <a:solidFill>
                <a:schemeClr val="accent2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68313" y="1557338"/>
            <a:ext cx="835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23850" y="1782763"/>
            <a:ext cx="84963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es-ES" sz="2200" b="1">
                <a:solidFill>
                  <a:schemeClr val="accent2"/>
                </a:solidFill>
              </a:rPr>
              <a:t>Ley Nº 18.525 –D.O. 30.06.86 Normas sobre Importación de Mercancías al País</a:t>
            </a:r>
            <a:r>
              <a:rPr lang="es-ES" sz="2200">
                <a:solidFill>
                  <a:schemeClr val="accent2"/>
                </a:solidFill>
              </a:rPr>
              <a:t>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es-ES" sz="2200">
                <a:solidFill>
                  <a:schemeClr val="accent2"/>
                </a:solidFill>
              </a:rPr>
              <a:t>Toda mercancía procedente del extranjero al ser importada está afecta al pago de derechos establecidos por el Arancel Aduanero.</a:t>
            </a:r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endParaRPr lang="es-ES" sz="2200">
              <a:solidFill>
                <a:schemeClr val="accent2"/>
              </a:solidFill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es-ES" sz="2200">
                <a:solidFill>
                  <a:schemeClr val="accent2"/>
                </a:solidFill>
              </a:rPr>
              <a:t>No pagarán derechos de internación aquellas comprendidas en leyes especiales o tratados internacionales.</a:t>
            </a:r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endParaRPr lang="es-ES" sz="2200">
              <a:solidFill>
                <a:schemeClr val="accent2"/>
              </a:solidFill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es-ES" sz="2200">
                <a:solidFill>
                  <a:schemeClr val="accent2"/>
                </a:solidFill>
              </a:rPr>
              <a:t>Forman parte de esta ley los derechos de aduana establecidos para las distintas clases de mercaderías.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792162"/>
          </a:xfrm>
        </p:spPr>
        <p:txBody>
          <a:bodyPr>
            <a:normAutofit/>
          </a:bodyPr>
          <a:lstStyle/>
          <a:p>
            <a:r>
              <a:rPr lang="es-ES" sz="4400">
                <a:solidFill>
                  <a:schemeClr val="accent2"/>
                </a:solidFill>
              </a:rPr>
              <a:t>El Proceso de Importar</a:t>
            </a:r>
            <a:endParaRPr lang="es-CL" sz="4400">
              <a:solidFill>
                <a:schemeClr val="accent2"/>
              </a:solidFill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68313" y="1557338"/>
            <a:ext cx="835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23850" y="1782763"/>
            <a:ext cx="8496300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es-ES" sz="2200">
                <a:solidFill>
                  <a:schemeClr val="accent2"/>
                </a:solidFill>
              </a:rPr>
              <a:t>La base imponible de los derechos ad valorem está constituida por el valor aduanero de las mercancías que ingresan al país.</a:t>
            </a:r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r>
              <a:rPr lang="es-ES" sz="2200">
                <a:solidFill>
                  <a:schemeClr val="accent2"/>
                </a:solidFill>
              </a:rPr>
              <a:t>FOB + FREIGHT + INSURANCE = BASE IMPONIBLE</a:t>
            </a:r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endParaRPr lang="es-ES" sz="2200">
              <a:solidFill>
                <a:schemeClr val="accent2"/>
              </a:solidFill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es-ES" sz="2200">
                <a:solidFill>
                  <a:schemeClr val="accent2"/>
                </a:solidFill>
              </a:rPr>
              <a:t>Se establecerán derechos antidamping y derechos compensatorios para la importación de mercancías cuyo ingreso al país origine grave daño actual o inminente  a la producción nacional.</a:t>
            </a:r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endParaRPr lang="es-ES" sz="2200">
              <a:solidFill>
                <a:schemeClr val="accent2"/>
              </a:solidFill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endParaRPr lang="es-ES" sz="2200">
              <a:solidFill>
                <a:schemeClr val="accent2"/>
              </a:solidFill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endParaRPr lang="es-ES" sz="22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792162"/>
          </a:xfrm>
        </p:spPr>
        <p:txBody>
          <a:bodyPr/>
          <a:lstStyle/>
          <a:p>
            <a:r>
              <a:rPr lang="es-ES" sz="4400">
                <a:solidFill>
                  <a:schemeClr val="accent2"/>
                </a:solidFill>
              </a:rPr>
              <a:t>El Proceso de Importar</a:t>
            </a:r>
            <a:endParaRPr lang="es-CL" sz="4400">
              <a:solidFill>
                <a:schemeClr val="accent2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68313" y="1557338"/>
            <a:ext cx="835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23850" y="1782763"/>
            <a:ext cx="8496300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None/>
            </a:pPr>
            <a:r>
              <a:rPr lang="es-ES" sz="2200" b="1">
                <a:solidFill>
                  <a:schemeClr val="accent2"/>
                </a:solidFill>
              </a:rPr>
              <a:t>Inicio del Proceso de Importación: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>
                <a:solidFill>
                  <a:schemeClr val="accent2"/>
                </a:solidFill>
              </a:rPr>
              <a:t>Recopilar información relativa al mercado de origen de los productos.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>
                <a:solidFill>
                  <a:schemeClr val="accent2"/>
                </a:solidFill>
              </a:rPr>
              <a:t>Proveedores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>
                <a:solidFill>
                  <a:schemeClr val="accent2"/>
                </a:solidFill>
              </a:rPr>
              <a:t>Países productores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>
                <a:solidFill>
                  <a:schemeClr val="accent2"/>
                </a:solidFill>
              </a:rPr>
              <a:t>Países comercializadores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>
                <a:solidFill>
                  <a:schemeClr val="accent2"/>
                </a:solidFill>
              </a:rPr>
              <a:t>Precios, variedad, calidad.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>
                <a:solidFill>
                  <a:schemeClr val="accent2"/>
                </a:solidFill>
              </a:rPr>
              <a:t>Conocer si existen acuerdos comerciales suscritos entre Chile y el país de origen de las mercancías.</a:t>
            </a:r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endParaRPr lang="es-ES" sz="220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792162"/>
          </a:xfrm>
        </p:spPr>
        <p:txBody>
          <a:bodyPr/>
          <a:lstStyle/>
          <a:p>
            <a:r>
              <a:rPr lang="es-ES" sz="4400">
                <a:solidFill>
                  <a:schemeClr val="accent2"/>
                </a:solidFill>
              </a:rPr>
              <a:t>El Proceso de Importar</a:t>
            </a:r>
            <a:endParaRPr lang="es-CL" sz="4400">
              <a:solidFill>
                <a:schemeClr val="accent2"/>
              </a:solidFill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68313" y="1557338"/>
            <a:ext cx="835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23850" y="1484313"/>
            <a:ext cx="8496300" cy="529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None/>
            </a:pPr>
            <a:r>
              <a:rPr lang="es-ES" sz="2200" b="1">
                <a:solidFill>
                  <a:schemeClr val="accent2"/>
                </a:solidFill>
              </a:rPr>
              <a:t>Inicio del Proceso de Importación: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>
                <a:solidFill>
                  <a:schemeClr val="accent2"/>
                </a:solidFill>
              </a:rPr>
              <a:t>El importador contacta el proveedor extranjero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es-ES" sz="2200">
                <a:solidFill>
                  <a:schemeClr val="accent2"/>
                </a:solidFill>
              </a:rPr>
              <a:t>Solicita cotización que contenga: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ü"/>
            </a:pPr>
            <a:r>
              <a:rPr lang="es-ES" sz="2200">
                <a:solidFill>
                  <a:schemeClr val="accent2"/>
                </a:solidFill>
              </a:rPr>
              <a:t>Descripción de la mercancía, indicando variedad, peso, volumen, empaque, embalaje, etc.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ü"/>
            </a:pPr>
            <a:r>
              <a:rPr lang="es-ES" sz="2200">
                <a:solidFill>
                  <a:schemeClr val="accent2"/>
                </a:solidFill>
              </a:rPr>
              <a:t>Precio según cláusula de compraventa.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ü"/>
            </a:pPr>
            <a:r>
              <a:rPr lang="es-ES" sz="2200">
                <a:solidFill>
                  <a:schemeClr val="accent2"/>
                </a:solidFill>
              </a:rPr>
              <a:t>Tiempo de despacho.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ü"/>
            </a:pPr>
            <a:r>
              <a:rPr lang="es-ES" sz="2200">
                <a:solidFill>
                  <a:schemeClr val="accent2"/>
                </a:solidFill>
              </a:rPr>
              <a:t>Formas de pago.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ü"/>
            </a:pPr>
            <a:r>
              <a:rPr lang="es-ES" sz="2200">
                <a:solidFill>
                  <a:schemeClr val="accent2"/>
                </a:solidFill>
              </a:rPr>
              <a:t>Medios de transporte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ü"/>
            </a:pPr>
            <a:r>
              <a:rPr lang="es-ES" sz="2200">
                <a:solidFill>
                  <a:schemeClr val="accent2"/>
                </a:solidFill>
              </a:rPr>
              <a:t>Puerto de embarque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ü"/>
            </a:pPr>
            <a:r>
              <a:rPr lang="es-ES" sz="2200">
                <a:solidFill>
                  <a:schemeClr val="accent2"/>
                </a:solidFill>
              </a:rPr>
              <a:t>El importador puede solicitar muestras si se requiere.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792162"/>
          </a:xfrm>
        </p:spPr>
        <p:txBody>
          <a:bodyPr/>
          <a:lstStyle/>
          <a:p>
            <a:r>
              <a:rPr lang="es-ES" sz="4400">
                <a:solidFill>
                  <a:schemeClr val="accent2"/>
                </a:solidFill>
              </a:rPr>
              <a:t>El Proceso de Importar</a:t>
            </a:r>
            <a:endParaRPr lang="es-CL" sz="4400">
              <a:solidFill>
                <a:schemeClr val="accent2"/>
              </a:solidFill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68313" y="1557338"/>
            <a:ext cx="8351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1719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-1028700" algn="l"/>
              </a:tabLst>
            </a:pPr>
            <a:endParaRPr lang="es-ES_tradnl">
              <a:latin typeface="Arial" charset="0"/>
            </a:endParaRPr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971550" y="1719263"/>
          <a:ext cx="7200900" cy="4238625"/>
        </p:xfrm>
        <a:graphic>
          <a:graphicData uri="http://schemas.openxmlformats.org/presentationml/2006/ole">
            <p:oleObj spid="_x0000_s31749" name="Hoja de cálculo" r:id="rId3" imgW="5810250" imgH="3419475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519</TotalTime>
  <Words>1218</Words>
  <Application>Microsoft Office PowerPoint</Application>
  <PresentationFormat>Presentación en pantalla (4:3)</PresentationFormat>
  <Paragraphs>166</Paragraphs>
  <Slides>24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6" baseType="lpstr">
      <vt:lpstr>Técnico</vt:lpstr>
      <vt:lpstr>Hoja de cálculo</vt:lpstr>
      <vt:lpstr>El Proceso de Importar</vt:lpstr>
      <vt:lpstr>¿Qué es la Importación?</vt:lpstr>
      <vt:lpstr>El Proceso de Importar</vt:lpstr>
      <vt:lpstr>El Proceso de Importar</vt:lpstr>
      <vt:lpstr>El Proceso de Importar</vt:lpstr>
      <vt:lpstr>El Proceso de Importar</vt:lpstr>
      <vt:lpstr>El Proceso de Importar</vt:lpstr>
      <vt:lpstr>El Proceso de Importar</vt:lpstr>
      <vt:lpstr>El Proceso de Importar</vt:lpstr>
      <vt:lpstr>El Proceso de Importar</vt:lpstr>
      <vt:lpstr>El Proceso de Importar</vt:lpstr>
      <vt:lpstr>El Proceso de Importar</vt:lpstr>
      <vt:lpstr>El Proceso de Importar</vt:lpstr>
      <vt:lpstr>El Proceso de Importar</vt:lpstr>
      <vt:lpstr>El Proceso de Importar</vt:lpstr>
      <vt:lpstr>El Proceso de Importar</vt:lpstr>
      <vt:lpstr>El Proceso de Importar</vt:lpstr>
      <vt:lpstr>El Proceso de Importar</vt:lpstr>
      <vt:lpstr>El Proceso de Importar</vt:lpstr>
      <vt:lpstr>El Proceso de Importar</vt:lpstr>
      <vt:lpstr>Flujo Documentos Embarque</vt:lpstr>
      <vt:lpstr>Diapositiva 22</vt:lpstr>
      <vt:lpstr>Diapositiva 23</vt:lpstr>
      <vt:lpstr>Diapositiva 24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Proceso de Importar</dc:title>
  <dc:creator>RAUL</dc:creator>
  <cp:lastModifiedBy>Leider</cp:lastModifiedBy>
  <cp:revision>35</cp:revision>
  <dcterms:created xsi:type="dcterms:W3CDTF">2007-06-10T13:48:34Z</dcterms:created>
  <dcterms:modified xsi:type="dcterms:W3CDTF">2014-07-23T04:38:05Z</dcterms:modified>
</cp:coreProperties>
</file>