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</p:sldMasterIdLst>
  <p:notesMasterIdLst>
    <p:notesMasterId r:id="rId54"/>
  </p:notesMasterIdLst>
  <p:handoutMasterIdLst>
    <p:handoutMasterId r:id="rId55"/>
  </p:handoutMasterIdLst>
  <p:sldIdLst>
    <p:sldId id="1664" r:id="rId3"/>
    <p:sldId id="1665" r:id="rId4"/>
    <p:sldId id="1666" r:id="rId5"/>
    <p:sldId id="1590" r:id="rId6"/>
    <p:sldId id="1591" r:id="rId7"/>
    <p:sldId id="1592" r:id="rId8"/>
    <p:sldId id="1593" r:id="rId9"/>
    <p:sldId id="1594" r:id="rId10"/>
    <p:sldId id="1596" r:id="rId11"/>
    <p:sldId id="1667" r:id="rId12"/>
    <p:sldId id="1597" r:id="rId13"/>
    <p:sldId id="1599" r:id="rId14"/>
    <p:sldId id="1600" r:id="rId15"/>
    <p:sldId id="1602" r:id="rId16"/>
    <p:sldId id="1655" r:id="rId17"/>
    <p:sldId id="1605" r:id="rId18"/>
    <p:sldId id="1607" r:id="rId19"/>
    <p:sldId id="1608" r:id="rId20"/>
    <p:sldId id="1609" r:id="rId21"/>
    <p:sldId id="1671" r:id="rId22"/>
    <p:sldId id="1672" r:id="rId23"/>
    <p:sldId id="1677" r:id="rId24"/>
    <p:sldId id="1663" r:id="rId25"/>
    <p:sldId id="1612" r:id="rId26"/>
    <p:sldId id="1613" r:id="rId27"/>
    <p:sldId id="1616" r:id="rId28"/>
    <p:sldId id="1619" r:id="rId29"/>
    <p:sldId id="1620" r:id="rId30"/>
    <p:sldId id="1621" r:id="rId31"/>
    <p:sldId id="1662" r:id="rId32"/>
    <p:sldId id="1673" r:id="rId33"/>
    <p:sldId id="1674" r:id="rId34"/>
    <p:sldId id="1626" r:id="rId35"/>
    <p:sldId id="1675" r:id="rId36"/>
    <p:sldId id="1661" r:id="rId37"/>
    <p:sldId id="1678" r:id="rId38"/>
    <p:sldId id="1668" r:id="rId39"/>
    <p:sldId id="1630" r:id="rId40"/>
    <p:sldId id="1647" r:id="rId41"/>
    <p:sldId id="1631" r:id="rId42"/>
    <p:sldId id="1660" r:id="rId43"/>
    <p:sldId id="1659" r:id="rId44"/>
    <p:sldId id="1634" r:id="rId45"/>
    <p:sldId id="1658" r:id="rId46"/>
    <p:sldId id="1676" r:id="rId47"/>
    <p:sldId id="1650" r:id="rId48"/>
    <p:sldId id="1669" r:id="rId49"/>
    <p:sldId id="1637" r:id="rId50"/>
    <p:sldId id="1657" r:id="rId51"/>
    <p:sldId id="1656" r:id="rId52"/>
    <p:sldId id="1679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  <p:clrMru>
    <a:srgbClr val="000099"/>
    <a:srgbClr val="CC3300"/>
    <a:srgbClr val="A50021"/>
    <a:srgbClr val="000000"/>
    <a:srgbClr val="423A6C"/>
    <a:srgbClr val="0000FF"/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57" autoAdjust="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19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9F4B6BA-A87E-4D91-B2F4-9227FCBE028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34338FA-FAFA-459D-8B8F-EFEF8E2FA1A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57350" name="Rectangle 6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13B2F-941F-4792-8AA0-5C4B21E5058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2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37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58376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B1E52-3C3C-4C34-8CA7-01A251D7C14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17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91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67592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17C60-4A89-4AF2-964D-75FE1B5B7FF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19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68616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15A65-F7BC-4390-9E52-6E33E674466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19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9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69640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3CFC4-CC35-425B-8BC1-C08E669A3A6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19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3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70664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055A2-8D67-4678-BE84-4EC42EB507B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19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687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71688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EAFB3-4B5F-474D-8343-276D8EF18F2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19</a:t>
            </a: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11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7271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7DCC3-78FA-4E17-B329-AE66B1006FA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25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73736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CA921-0E30-4D2E-B335-D181E8EE837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29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759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74760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FADF0-D850-4E7E-B6C5-883E34B1110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29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5783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75784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4EF7D-7BB9-4A4D-92A5-A0524D4F0EE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29</a:t>
            </a: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07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76808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7EE48-D5BF-4DC7-8145-A871C916E40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4</a:t>
            </a: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399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59400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0BEF0-C6F3-480B-B454-F428E9437C0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19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831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7783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43EB3-F856-4DD9-9523-795F3586F97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30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885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78856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6EEFE-2F8C-4AC0-9D0C-78852120391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19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9879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7988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6ECD3-471B-46CD-9E77-25A301884D3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089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36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0903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80904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00D22-50BA-48A0-8402-A20411DFBFC0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36</a:t>
            </a: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2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27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81928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AB6DC-8D3B-4211-A03D-FA416BEC9FF9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36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951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82952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49291-DC2A-4FD7-ACCE-E0DE869BD77C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45</a:t>
            </a: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7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97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83976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206E3-B4E2-487A-81ED-23F80B206F5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4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3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60424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162FC-9EE9-486B-97E2-BDF47E56C45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5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7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61448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96376-19A7-417D-92F7-B8A69D0A7FB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6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471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62472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904EC-AC6F-4AB2-8E45-EC1F7C26EB0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6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63496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8E7BF-A484-4660-80DB-AFD9358E48E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8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19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64520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E4284-0F67-41D4-B5CE-611361C4B7F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17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543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65544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A21AF-A83A-41A8-92FA-3DF22711161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9" tIns="0" rIns="19049" bIns="0" anchor="b"/>
          <a:lstStyle/>
          <a:p>
            <a:pPr algn="r"/>
            <a:r>
              <a:rPr lang="en-US" altLang="en-US" sz="1000"/>
              <a:t>17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67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 cap="flat"/>
        </p:spPr>
      </p:sp>
      <p:sp>
        <p:nvSpPr>
          <p:cNvPr id="66568" name="Rectangle 7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66" tIns="46033" rIns="92066" bIns="46033"/>
          <a:lstStyle/>
          <a:p>
            <a:pPr eaLnBrk="1" hangingPunct="1"/>
            <a:endParaRPr lang="es-ES_tradnl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610600" y="0"/>
            <a:ext cx="533400" cy="6858000"/>
          </a:xfrm>
          <a:prstGeom prst="rect">
            <a:avLst/>
          </a:prstGeom>
          <a:solidFill>
            <a:srgbClr val="411D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696200" y="2514600"/>
            <a:ext cx="1066800" cy="1828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87350" y="304800"/>
          <a:ext cx="5257800" cy="3127375"/>
        </p:xfrm>
        <a:graphic>
          <a:graphicData uri="http://schemas.openxmlformats.org/presentationml/2006/ole">
            <p:oleObj spid="_x0000_s107522" name="Image" r:id="rId3" imgW="6836569" imgH="4066361" progId="Photoshop.Image.4">
              <p:embed/>
            </p:oleObj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1000" y="6550025"/>
            <a:ext cx="19351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800" b="1" i="0">
                <a:solidFill>
                  <a:srgbClr val="411D72"/>
                </a:solidFill>
              </a:rPr>
              <a:t>Copyright © 2004  South-Western</a:t>
            </a:r>
          </a:p>
        </p:txBody>
      </p:sp>
      <p:sp>
        <p:nvSpPr>
          <p:cNvPr id="507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5000" y="2895600"/>
            <a:ext cx="3124200" cy="1143000"/>
          </a:xfrm>
        </p:spPr>
        <p:txBody>
          <a:bodyPr anchorCtr="1"/>
          <a:lstStyle>
            <a:lvl1pPr>
              <a:defRPr sz="15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 altLang="en-US"/>
              <a:t>Click to editaster title style</a:t>
            </a:r>
          </a:p>
        </p:txBody>
      </p:sp>
      <p:sp>
        <p:nvSpPr>
          <p:cNvPr id="5079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5334000" cy="2590800"/>
          </a:xfrm>
        </p:spPr>
        <p:txBody>
          <a:bodyPr/>
          <a:lstStyle>
            <a:lvl1pPr marL="0" indent="0" algn="ctr">
              <a:buFontTx/>
              <a:buNone/>
              <a:defRPr sz="4000" b="1">
                <a:solidFill>
                  <a:srgbClr val="0094B9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095500" cy="6489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34100" cy="6489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9164-9059-44C6-810F-7D02659E43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1C58A-0FD1-4710-B8BB-260BD4B8DD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B99C-32EA-43FE-9985-F509D587C4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E4DB-7562-4573-A8F4-D00443A704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AEB5-6429-4629-9955-87DF78340E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4E521-6BA4-475A-B117-7E1B917DFF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28CB2-9619-4F21-B7DA-7B4CB39DF1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61DAE-A713-44B4-A1BF-805A895F60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79BF2-B848-4DF6-A46C-39A8A64817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290B0-545B-4C19-A599-DEAC6AC977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5AC7-EFFC-421D-B21A-691EDB54C5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148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5613" y="1455738"/>
            <a:ext cx="8389937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 rot="-21600000">
            <a:off x="6407150" y="6672263"/>
            <a:ext cx="19351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800" b="1" i="0">
                <a:solidFill>
                  <a:schemeClr val="bg1"/>
                </a:solidFill>
              </a:rPr>
              <a:t>Copyright © 2004  South-Western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82000" cy="5194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Tahom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Tahom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Tahom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Tahoma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Tahoma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Tahoma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Tahoma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5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+mn-lt"/>
              </a:defRPr>
            </a:lvl1pPr>
          </a:lstStyle>
          <a:p>
            <a:pPr>
              <a:defRPr/>
            </a:pPr>
            <a:fld id="{24EFFC02-3B9E-4F54-95EC-39C7638CD2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2128838"/>
          </a:xfrm>
          <a:prstGeom prst="rect">
            <a:avLst/>
          </a:prstGeom>
          <a:solidFill>
            <a:srgbClr val="FFEFCE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 rot="5400000">
            <a:off x="4035425" y="1028700"/>
            <a:ext cx="1066800" cy="1828800"/>
          </a:xfrm>
          <a:prstGeom prst="ellipse">
            <a:avLst/>
          </a:prstGeom>
          <a:solidFill>
            <a:srgbClr val="FFEFCE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282700" y="2662238"/>
          <a:ext cx="6397625" cy="3805237"/>
        </p:xfrm>
        <a:graphic>
          <a:graphicData uri="http://schemas.openxmlformats.org/presentationml/2006/ole">
            <p:oleObj spid="_x0000_s2050" name="Image" r:id="rId3" imgW="6836569" imgH="4066361" progId="Photoshop.Image.4">
              <p:embed/>
            </p:oleObj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65088" y="712788"/>
            <a:ext cx="90106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800" b="1" i="0"/>
              <a:t>Tema 2</a:t>
            </a:r>
            <a:r>
              <a:rPr lang="en-US" altLang="en-US" sz="2000" b="1" i="0"/>
              <a:t> </a:t>
            </a:r>
          </a:p>
          <a:p>
            <a:pPr algn="ctr"/>
            <a:r>
              <a:rPr lang="en-US" altLang="en-US" sz="2400" b="1" i="0">
                <a:solidFill>
                  <a:srgbClr val="0094B9"/>
                </a:solidFill>
              </a:rPr>
              <a:t>LA DEMANDA Y LA OFERTA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s-ES" smtClean="0">
              <a:solidFill>
                <a:srgbClr val="000099"/>
              </a:solidFill>
            </a:endParaRPr>
          </a:p>
          <a:p>
            <a:pPr algn="ctr">
              <a:buFontTx/>
              <a:buNone/>
            </a:pPr>
            <a:endParaRPr lang="es-ES" smtClean="0">
              <a:solidFill>
                <a:srgbClr val="000099"/>
              </a:solidFill>
            </a:endParaRPr>
          </a:p>
          <a:p>
            <a:pPr algn="ctr">
              <a:buFontTx/>
              <a:buNone/>
            </a:pPr>
            <a:r>
              <a:rPr lang="es-ES" smtClean="0">
                <a:solidFill>
                  <a:srgbClr val="000099"/>
                </a:solidFill>
              </a:rPr>
              <a:t>2.2  Los conceptos de demanda y oferta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 sz="2800" smtClean="0">
                <a:solidFill>
                  <a:srgbClr val="FFFF00"/>
                </a:solidFill>
              </a:rPr>
              <a:t>2.2 Los c</a:t>
            </a:r>
            <a:r>
              <a:rPr lang="en-US" altLang="en-US" sz="2800" smtClean="0">
                <a:solidFill>
                  <a:srgbClr val="FFFF00"/>
                </a:solidFill>
              </a:rPr>
              <a:t>onceptos de demanda y oferta</a:t>
            </a:r>
            <a:r>
              <a:rPr lang="es-ES" smtClean="0">
                <a:solidFill>
                  <a:srgbClr val="FFFF00"/>
                </a:solidFill>
              </a:rPr>
              <a:t/>
            </a:r>
            <a:br>
              <a:rPr lang="es-ES" smtClean="0">
                <a:solidFill>
                  <a:srgbClr val="FFFF00"/>
                </a:solidFill>
              </a:rPr>
            </a:br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382000" cy="5338762"/>
          </a:xfrm>
        </p:spPr>
        <p:txBody>
          <a:bodyPr/>
          <a:lstStyle/>
          <a:p>
            <a:pPr algn="ctr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LA DEMANDA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800" i="1" smtClean="0">
                <a:solidFill>
                  <a:schemeClr val="bg1"/>
                </a:solidFill>
              </a:rPr>
              <a:t>	Cantidad demandada </a:t>
            </a:r>
            <a:r>
              <a:rPr lang="en-US" altLang="en-US" sz="2800" smtClean="0">
                <a:solidFill>
                  <a:schemeClr val="bg1"/>
                </a:solidFill>
              </a:rPr>
              <a:t>es la cantidad de un bien que los consumidores están dispuestos a comprar, es decir, que DESEAN y PUEDEN comprar.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LEY DE LA DEMANDA:</a:t>
            </a:r>
          </a:p>
          <a:p>
            <a:pPr algn="just">
              <a:lnSpc>
                <a:spcPct val="80000"/>
              </a:lnSpc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	La ley de la demanda establece que, manteniéndose todo lo demás constante, la cantidad demandada de un bien disminuye cuando el precio de ese bien aumenta. 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382000" cy="287338"/>
          </a:xfrm>
        </p:spPr>
        <p:txBody>
          <a:bodyPr/>
          <a:lstStyle/>
          <a:p>
            <a:pPr algn="l"/>
            <a:endParaRPr lang="en-US" altLang="en-US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382000" cy="51943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TABLA DE DEMANDA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Es una tabla que muestra la relación entre el precio de un bien y la cantidad demandada de ese bien. 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835150" y="260350"/>
            <a:ext cx="63928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3"/>
          <a:srcRect b="1889"/>
          <a:stretch>
            <a:fillRect/>
          </a:stretch>
        </p:blipFill>
        <p:spPr bwMode="auto">
          <a:xfrm>
            <a:off x="1143000" y="1524000"/>
            <a:ext cx="7138988" cy="5029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7412" name="Picture 6" descr="ICEC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224213"/>
            <a:ext cx="1325563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Tabla de demanda de Catalina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412875"/>
            <a:ext cx="8382000" cy="287338"/>
          </a:xfrm>
        </p:spPr>
        <p:txBody>
          <a:bodyPr/>
          <a:lstStyle/>
          <a:p>
            <a:pPr algn="l"/>
            <a:endParaRPr lang="en-US" altLang="en-US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382000" cy="51943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CURVA DE DEMANDA</a:t>
            </a:r>
          </a:p>
          <a:p>
            <a:pPr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	La curva de demanda es un gráfico de la relación entre el precio de un bien y la cantidad demandada de dicho bien. </a:t>
            </a: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835150" y="260350"/>
            <a:ext cx="63928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arrow aqua button bckgrd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Figura 4-1. La tabla y la curva de demanda de Catalina.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564313" y="6677025"/>
            <a:ext cx="19351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 © 2004  South-Western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81338" y="1376363"/>
            <a:ext cx="4968875" cy="4191000"/>
          </a:xfrm>
          <a:prstGeom prst="rect">
            <a:avLst/>
          </a:prstGeom>
          <a:solidFill>
            <a:srgbClr val="F3F6F9"/>
          </a:solidFill>
          <a:ln w="2032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081338" y="1376363"/>
            <a:ext cx="4968875" cy="4191000"/>
          </a:xfrm>
          <a:prstGeom prst="rect">
            <a:avLst/>
          </a:prstGeom>
          <a:solidFill>
            <a:srgbClr val="F2F4F8"/>
          </a:solidFill>
          <a:ln w="1841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059113" y="1341438"/>
            <a:ext cx="4968875" cy="4191000"/>
          </a:xfrm>
          <a:prstGeom prst="rect">
            <a:avLst/>
          </a:prstGeom>
          <a:solidFill>
            <a:srgbClr val="F1F4F7"/>
          </a:solidFill>
          <a:ln w="1666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081338" y="1376363"/>
            <a:ext cx="4968875" cy="4191000"/>
          </a:xfrm>
          <a:prstGeom prst="rect">
            <a:avLst/>
          </a:prstGeom>
          <a:solidFill>
            <a:srgbClr val="F0F2F5"/>
          </a:solidFill>
          <a:ln w="1476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081338" y="1376363"/>
            <a:ext cx="4968875" cy="4191000"/>
          </a:xfrm>
          <a:prstGeom prst="rect">
            <a:avLst/>
          </a:prstGeom>
          <a:solidFill>
            <a:srgbClr val="EEF1F4"/>
          </a:solidFill>
          <a:ln w="1285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081338" y="1376363"/>
            <a:ext cx="4968875" cy="4191000"/>
          </a:xfrm>
          <a:prstGeom prst="rect">
            <a:avLst/>
          </a:prstGeom>
          <a:solidFill>
            <a:srgbClr val="EDEFF3"/>
          </a:solidFill>
          <a:ln w="1111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081338" y="1376363"/>
            <a:ext cx="4968875" cy="4191000"/>
          </a:xfrm>
          <a:prstGeom prst="rect">
            <a:avLst/>
          </a:prstGeom>
          <a:solidFill>
            <a:srgbClr val="EBEEF2"/>
          </a:solidFill>
          <a:ln w="920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081338" y="1376363"/>
            <a:ext cx="4968875" cy="4191000"/>
          </a:xfrm>
          <a:prstGeom prst="rect">
            <a:avLst/>
          </a:prstGeom>
          <a:solidFill>
            <a:srgbClr val="EAECF1"/>
          </a:solidFill>
          <a:ln w="746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3081338" y="1376363"/>
            <a:ext cx="4968875" cy="4191000"/>
          </a:xfrm>
          <a:prstGeom prst="rect">
            <a:avLst/>
          </a:prstGeom>
          <a:solidFill>
            <a:srgbClr val="E9EBF0"/>
          </a:solidFill>
          <a:ln w="5556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081338" y="1376363"/>
            <a:ext cx="4968875" cy="4191000"/>
          </a:xfrm>
          <a:prstGeom prst="rect">
            <a:avLst/>
          </a:prstGeom>
          <a:solidFill>
            <a:srgbClr val="E7EAEF"/>
          </a:solidFill>
          <a:ln w="3651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081338" y="1376363"/>
            <a:ext cx="4968875" cy="419100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2989263" y="1301750"/>
            <a:ext cx="4968875" cy="4192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2989263" y="2525713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2989263" y="3157538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2989263" y="3713163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989263" y="4306888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2989263" y="4937125"/>
            <a:ext cx="1476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3265488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3579813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3894138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4189413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4484688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4779963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5094288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5389563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5703888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5999163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6276975" y="5364163"/>
            <a:ext cx="1588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7633" name="Line 33"/>
          <p:cNvSpPr>
            <a:spLocks noChangeShapeType="1"/>
          </p:cNvSpPr>
          <p:nvPr/>
        </p:nvSpPr>
        <p:spPr bwMode="auto">
          <a:xfrm>
            <a:off x="3044825" y="1951038"/>
            <a:ext cx="3516313" cy="3522662"/>
          </a:xfrm>
          <a:prstGeom prst="line">
            <a:avLst/>
          </a:prstGeom>
          <a:noFill/>
          <a:ln w="55563">
            <a:solidFill>
              <a:srgbClr val="004C9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7634" name="Oval 34"/>
          <p:cNvSpPr>
            <a:spLocks noChangeArrowheads="1"/>
          </p:cNvSpPr>
          <p:nvPr/>
        </p:nvSpPr>
        <p:spPr bwMode="auto">
          <a:xfrm>
            <a:off x="2951163" y="1857375"/>
            <a:ext cx="130175" cy="1301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7635" name="Oval 35"/>
          <p:cNvSpPr>
            <a:spLocks noChangeArrowheads="1"/>
          </p:cNvSpPr>
          <p:nvPr/>
        </p:nvSpPr>
        <p:spPr bwMode="auto">
          <a:xfrm>
            <a:off x="6499225" y="5381625"/>
            <a:ext cx="128588" cy="1301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136900" y="2451100"/>
            <a:ext cx="517525" cy="2913063"/>
            <a:chOff x="1976" y="1544"/>
            <a:chExt cx="326" cy="1835"/>
          </a:xfrm>
        </p:grpSpPr>
        <p:sp>
          <p:nvSpPr>
            <p:cNvPr id="19551" name="Freeform 37"/>
            <p:cNvSpPr>
              <a:spLocks/>
            </p:cNvSpPr>
            <p:nvPr/>
          </p:nvSpPr>
          <p:spPr bwMode="auto">
            <a:xfrm>
              <a:off x="1976" y="1591"/>
              <a:ext cx="279" cy="1788"/>
            </a:xfrm>
            <a:custGeom>
              <a:avLst/>
              <a:gdLst>
                <a:gd name="T0" fmla="*/ 0 w 279"/>
                <a:gd name="T1" fmla="*/ 0 h 1788"/>
                <a:gd name="T2" fmla="*/ 279 w 279"/>
                <a:gd name="T3" fmla="*/ 0 h 1788"/>
                <a:gd name="T4" fmla="*/ 279 w 279"/>
                <a:gd name="T5" fmla="*/ 1788 h 1788"/>
                <a:gd name="T6" fmla="*/ 0 60000 65536"/>
                <a:gd name="T7" fmla="*/ 0 60000 65536"/>
                <a:gd name="T8" fmla="*/ 0 60000 65536"/>
                <a:gd name="T9" fmla="*/ 0 w 279"/>
                <a:gd name="T10" fmla="*/ 0 h 1788"/>
                <a:gd name="T11" fmla="*/ 279 w 279"/>
                <a:gd name="T12" fmla="*/ 1788 h 17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" h="1788">
                  <a:moveTo>
                    <a:pt x="0" y="0"/>
                  </a:moveTo>
                  <a:lnTo>
                    <a:pt x="279" y="0"/>
                  </a:lnTo>
                  <a:lnTo>
                    <a:pt x="279" y="1788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52" name="Oval 38"/>
            <p:cNvSpPr>
              <a:spLocks noChangeArrowheads="1"/>
            </p:cNvSpPr>
            <p:nvPr/>
          </p:nvSpPr>
          <p:spPr bwMode="auto">
            <a:xfrm>
              <a:off x="2232" y="1544"/>
              <a:ext cx="70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136900" y="3082925"/>
            <a:ext cx="1144588" cy="2281238"/>
            <a:chOff x="1976" y="1942"/>
            <a:chExt cx="721" cy="1437"/>
          </a:xfrm>
        </p:grpSpPr>
        <p:sp>
          <p:nvSpPr>
            <p:cNvPr id="19549" name="Oval 40"/>
            <p:cNvSpPr>
              <a:spLocks noChangeArrowheads="1"/>
            </p:cNvSpPr>
            <p:nvPr/>
          </p:nvSpPr>
          <p:spPr bwMode="auto">
            <a:xfrm>
              <a:off x="2627" y="1942"/>
              <a:ext cx="70" cy="8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50" name="Freeform 41"/>
            <p:cNvSpPr>
              <a:spLocks/>
            </p:cNvSpPr>
            <p:nvPr/>
          </p:nvSpPr>
          <p:spPr bwMode="auto">
            <a:xfrm>
              <a:off x="1976" y="1988"/>
              <a:ext cx="663" cy="1391"/>
            </a:xfrm>
            <a:custGeom>
              <a:avLst/>
              <a:gdLst>
                <a:gd name="T0" fmla="*/ 0 w 663"/>
                <a:gd name="T1" fmla="*/ 0 h 1391"/>
                <a:gd name="T2" fmla="*/ 663 w 663"/>
                <a:gd name="T3" fmla="*/ 0 h 1391"/>
                <a:gd name="T4" fmla="*/ 663 w 663"/>
                <a:gd name="T5" fmla="*/ 1391 h 1391"/>
                <a:gd name="T6" fmla="*/ 0 60000 65536"/>
                <a:gd name="T7" fmla="*/ 0 60000 65536"/>
                <a:gd name="T8" fmla="*/ 0 60000 65536"/>
                <a:gd name="T9" fmla="*/ 0 w 663"/>
                <a:gd name="T10" fmla="*/ 0 h 1391"/>
                <a:gd name="T11" fmla="*/ 663 w 663"/>
                <a:gd name="T12" fmla="*/ 1391 h 1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3" h="1391">
                  <a:moveTo>
                    <a:pt x="0" y="0"/>
                  </a:moveTo>
                  <a:lnTo>
                    <a:pt x="663" y="0"/>
                  </a:lnTo>
                  <a:lnTo>
                    <a:pt x="663" y="1391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136900" y="3657600"/>
            <a:ext cx="1717675" cy="1706563"/>
            <a:chOff x="1976" y="2304"/>
            <a:chExt cx="1082" cy="1075"/>
          </a:xfrm>
        </p:grpSpPr>
        <p:sp>
          <p:nvSpPr>
            <p:cNvPr id="19547" name="Oval 43"/>
            <p:cNvSpPr>
              <a:spLocks noChangeArrowheads="1"/>
            </p:cNvSpPr>
            <p:nvPr/>
          </p:nvSpPr>
          <p:spPr bwMode="auto">
            <a:xfrm>
              <a:off x="2988" y="2304"/>
              <a:ext cx="70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48" name="Freeform 44"/>
            <p:cNvSpPr>
              <a:spLocks/>
            </p:cNvSpPr>
            <p:nvPr/>
          </p:nvSpPr>
          <p:spPr bwMode="auto">
            <a:xfrm>
              <a:off x="1976" y="2339"/>
              <a:ext cx="1035" cy="1040"/>
            </a:xfrm>
            <a:custGeom>
              <a:avLst/>
              <a:gdLst>
                <a:gd name="T0" fmla="*/ 0 w 1035"/>
                <a:gd name="T1" fmla="*/ 0 h 1040"/>
                <a:gd name="T2" fmla="*/ 1035 w 1035"/>
                <a:gd name="T3" fmla="*/ 0 h 1040"/>
                <a:gd name="T4" fmla="*/ 1035 w 1035"/>
                <a:gd name="T5" fmla="*/ 1040 h 1040"/>
                <a:gd name="T6" fmla="*/ 0 60000 65536"/>
                <a:gd name="T7" fmla="*/ 0 60000 65536"/>
                <a:gd name="T8" fmla="*/ 0 60000 65536"/>
                <a:gd name="T9" fmla="*/ 0 w 1035"/>
                <a:gd name="T10" fmla="*/ 0 h 1040"/>
                <a:gd name="T11" fmla="*/ 1035 w 1035"/>
                <a:gd name="T12" fmla="*/ 1040 h 10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5" h="1040">
                  <a:moveTo>
                    <a:pt x="0" y="0"/>
                  </a:moveTo>
                  <a:lnTo>
                    <a:pt x="1035" y="0"/>
                  </a:lnTo>
                  <a:lnTo>
                    <a:pt x="1035" y="104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3136900" y="4213225"/>
            <a:ext cx="2308225" cy="1150938"/>
            <a:chOff x="1976" y="2654"/>
            <a:chExt cx="1454" cy="725"/>
          </a:xfrm>
        </p:grpSpPr>
        <p:sp>
          <p:nvSpPr>
            <p:cNvPr id="19545" name="Oval 46"/>
            <p:cNvSpPr>
              <a:spLocks noChangeArrowheads="1"/>
            </p:cNvSpPr>
            <p:nvPr/>
          </p:nvSpPr>
          <p:spPr bwMode="auto">
            <a:xfrm>
              <a:off x="3349" y="2654"/>
              <a:ext cx="81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46" name="Freeform 47"/>
            <p:cNvSpPr>
              <a:spLocks/>
            </p:cNvSpPr>
            <p:nvPr/>
          </p:nvSpPr>
          <p:spPr bwMode="auto">
            <a:xfrm>
              <a:off x="1976" y="2713"/>
              <a:ext cx="1419" cy="666"/>
            </a:xfrm>
            <a:custGeom>
              <a:avLst/>
              <a:gdLst>
                <a:gd name="T0" fmla="*/ 0 w 1419"/>
                <a:gd name="T1" fmla="*/ 0 h 666"/>
                <a:gd name="T2" fmla="*/ 1419 w 1419"/>
                <a:gd name="T3" fmla="*/ 0 h 666"/>
                <a:gd name="T4" fmla="*/ 1419 w 1419"/>
                <a:gd name="T5" fmla="*/ 666 h 666"/>
                <a:gd name="T6" fmla="*/ 0 60000 65536"/>
                <a:gd name="T7" fmla="*/ 0 60000 65536"/>
                <a:gd name="T8" fmla="*/ 0 60000 65536"/>
                <a:gd name="T9" fmla="*/ 0 w 1419"/>
                <a:gd name="T10" fmla="*/ 0 h 666"/>
                <a:gd name="T11" fmla="*/ 1419 w 1419"/>
                <a:gd name="T12" fmla="*/ 666 h 6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9" h="666">
                  <a:moveTo>
                    <a:pt x="0" y="0"/>
                  </a:moveTo>
                  <a:lnTo>
                    <a:pt x="1419" y="0"/>
                  </a:lnTo>
                  <a:lnTo>
                    <a:pt x="1419" y="666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9496" name="Line 48"/>
          <p:cNvSpPr>
            <a:spLocks noChangeShapeType="1"/>
          </p:cNvSpPr>
          <p:nvPr/>
        </p:nvSpPr>
        <p:spPr bwMode="auto">
          <a:xfrm flipH="1">
            <a:off x="2989263" y="1912938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97" name="Line 49"/>
          <p:cNvSpPr>
            <a:spLocks noChangeShapeType="1"/>
          </p:cNvSpPr>
          <p:nvPr/>
        </p:nvSpPr>
        <p:spPr bwMode="auto">
          <a:xfrm>
            <a:off x="6608763" y="5364163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3136900" y="4862513"/>
            <a:ext cx="2936875" cy="501650"/>
            <a:chOff x="1976" y="3063"/>
            <a:chExt cx="1850" cy="316"/>
          </a:xfrm>
        </p:grpSpPr>
        <p:sp>
          <p:nvSpPr>
            <p:cNvPr id="19543" name="Freeform 51"/>
            <p:cNvSpPr>
              <a:spLocks/>
            </p:cNvSpPr>
            <p:nvPr/>
          </p:nvSpPr>
          <p:spPr bwMode="auto">
            <a:xfrm>
              <a:off x="1976" y="3110"/>
              <a:ext cx="1815" cy="269"/>
            </a:xfrm>
            <a:custGeom>
              <a:avLst/>
              <a:gdLst>
                <a:gd name="T0" fmla="*/ 0 w 1815"/>
                <a:gd name="T1" fmla="*/ 0 h 269"/>
                <a:gd name="T2" fmla="*/ 1815 w 1815"/>
                <a:gd name="T3" fmla="*/ 0 h 269"/>
                <a:gd name="T4" fmla="*/ 1815 w 1815"/>
                <a:gd name="T5" fmla="*/ 269 h 269"/>
                <a:gd name="T6" fmla="*/ 0 60000 65536"/>
                <a:gd name="T7" fmla="*/ 0 60000 65536"/>
                <a:gd name="T8" fmla="*/ 0 60000 65536"/>
                <a:gd name="T9" fmla="*/ 0 w 1815"/>
                <a:gd name="T10" fmla="*/ 0 h 269"/>
                <a:gd name="T11" fmla="*/ 1815 w 1815"/>
                <a:gd name="T12" fmla="*/ 269 h 2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5" h="269">
                  <a:moveTo>
                    <a:pt x="0" y="0"/>
                  </a:moveTo>
                  <a:lnTo>
                    <a:pt x="1815" y="0"/>
                  </a:lnTo>
                  <a:lnTo>
                    <a:pt x="1815" y="269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44" name="Oval 52"/>
            <p:cNvSpPr>
              <a:spLocks noChangeArrowheads="1"/>
            </p:cNvSpPr>
            <p:nvPr/>
          </p:nvSpPr>
          <p:spPr bwMode="auto">
            <a:xfrm>
              <a:off x="3745" y="3063"/>
              <a:ext cx="81" cy="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9499" name="Freeform 53"/>
          <p:cNvSpPr>
            <a:spLocks/>
          </p:cNvSpPr>
          <p:nvPr/>
        </p:nvSpPr>
        <p:spPr bwMode="auto">
          <a:xfrm>
            <a:off x="2989263" y="5475288"/>
            <a:ext cx="4968875" cy="1587"/>
          </a:xfrm>
          <a:custGeom>
            <a:avLst/>
            <a:gdLst>
              <a:gd name="T0" fmla="*/ 0 w 3130"/>
              <a:gd name="T1" fmla="*/ 0 h 1587"/>
              <a:gd name="T2" fmla="*/ 3130 w 3130"/>
              <a:gd name="T3" fmla="*/ 0 h 1587"/>
              <a:gd name="T4" fmla="*/ 0 w 3130"/>
              <a:gd name="T5" fmla="*/ 0 h 1587"/>
              <a:gd name="T6" fmla="*/ 0 60000 65536"/>
              <a:gd name="T7" fmla="*/ 0 60000 65536"/>
              <a:gd name="T8" fmla="*/ 0 60000 65536"/>
              <a:gd name="T9" fmla="*/ 0 w 3130"/>
              <a:gd name="T10" fmla="*/ 0 h 1587"/>
              <a:gd name="T11" fmla="*/ 3130 w 313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0" h="1587">
                <a:moveTo>
                  <a:pt x="0" y="0"/>
                </a:moveTo>
                <a:lnTo>
                  <a:pt x="31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500" name="Line 54"/>
          <p:cNvSpPr>
            <a:spLocks noChangeShapeType="1"/>
          </p:cNvSpPr>
          <p:nvPr/>
        </p:nvSpPr>
        <p:spPr bwMode="auto">
          <a:xfrm>
            <a:off x="2989263" y="5475288"/>
            <a:ext cx="49688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501" name="Freeform 55"/>
          <p:cNvSpPr>
            <a:spLocks/>
          </p:cNvSpPr>
          <p:nvPr/>
        </p:nvSpPr>
        <p:spPr bwMode="auto">
          <a:xfrm>
            <a:off x="3006725" y="1301750"/>
            <a:ext cx="1588" cy="4192588"/>
          </a:xfrm>
          <a:custGeom>
            <a:avLst/>
            <a:gdLst>
              <a:gd name="T0" fmla="*/ 0 w 1588"/>
              <a:gd name="T1" fmla="*/ 0 h 2641"/>
              <a:gd name="T2" fmla="*/ 0 w 1588"/>
              <a:gd name="T3" fmla="*/ 2641 h 2641"/>
              <a:gd name="T4" fmla="*/ 0 w 1588"/>
              <a:gd name="T5" fmla="*/ 0 h 2641"/>
              <a:gd name="T6" fmla="*/ 0 60000 65536"/>
              <a:gd name="T7" fmla="*/ 0 60000 65536"/>
              <a:gd name="T8" fmla="*/ 0 60000 65536"/>
              <a:gd name="T9" fmla="*/ 0 w 1588"/>
              <a:gd name="T10" fmla="*/ 0 h 2641"/>
              <a:gd name="T11" fmla="*/ 1588 w 1588"/>
              <a:gd name="T12" fmla="*/ 2641 h 26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2641">
                <a:moveTo>
                  <a:pt x="0" y="0"/>
                </a:moveTo>
                <a:lnTo>
                  <a:pt x="0" y="26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502" name="Line 56"/>
          <p:cNvSpPr>
            <a:spLocks noChangeShapeType="1"/>
          </p:cNvSpPr>
          <p:nvPr/>
        </p:nvSpPr>
        <p:spPr bwMode="auto">
          <a:xfrm>
            <a:off x="3006725" y="1301750"/>
            <a:ext cx="1588" cy="4192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7657" name="Line 57"/>
          <p:cNvSpPr>
            <a:spLocks noChangeShapeType="1"/>
          </p:cNvSpPr>
          <p:nvPr/>
        </p:nvSpPr>
        <p:spPr bwMode="auto">
          <a:xfrm flipH="1">
            <a:off x="4208463" y="5772150"/>
            <a:ext cx="5540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504" name="Rectangle 58"/>
          <p:cNvSpPr>
            <a:spLocks noChangeArrowheads="1"/>
          </p:cNvSpPr>
          <p:nvPr/>
        </p:nvSpPr>
        <p:spPr bwMode="auto">
          <a:xfrm>
            <a:off x="2163763" y="1230313"/>
            <a:ext cx="638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19505" name="Rectangle 59"/>
          <p:cNvSpPr>
            <a:spLocks noChangeArrowheads="1"/>
          </p:cNvSpPr>
          <p:nvPr/>
        </p:nvSpPr>
        <p:spPr bwMode="auto">
          <a:xfrm>
            <a:off x="1387475" y="1476375"/>
            <a:ext cx="1693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de un helado ($)</a:t>
            </a:r>
            <a:endParaRPr lang="en-US" sz="2400" i="0"/>
          </a:p>
        </p:txBody>
      </p:sp>
      <p:sp>
        <p:nvSpPr>
          <p:cNvPr id="19506" name="Rectangle 60"/>
          <p:cNvSpPr>
            <a:spLocks noChangeArrowheads="1"/>
          </p:cNvSpPr>
          <p:nvPr/>
        </p:nvSpPr>
        <p:spPr bwMode="auto">
          <a:xfrm>
            <a:off x="2909888" y="5497513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sp>
        <p:nvSpPr>
          <p:cNvPr id="19507" name="Rectangle 61"/>
          <p:cNvSpPr>
            <a:spLocks noChangeArrowheads="1"/>
          </p:cNvSpPr>
          <p:nvPr/>
        </p:nvSpPr>
        <p:spPr bwMode="auto">
          <a:xfrm>
            <a:off x="2503488" y="2411413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2.50</a:t>
            </a:r>
            <a:endParaRPr lang="en-US" sz="2400" i="0"/>
          </a:p>
        </p:txBody>
      </p:sp>
      <p:sp>
        <p:nvSpPr>
          <p:cNvPr id="19508" name="Rectangle 62"/>
          <p:cNvSpPr>
            <a:spLocks noChangeArrowheads="1"/>
          </p:cNvSpPr>
          <p:nvPr/>
        </p:nvSpPr>
        <p:spPr bwMode="auto">
          <a:xfrm>
            <a:off x="2503488" y="3027363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2.00</a:t>
            </a:r>
            <a:endParaRPr lang="en-US" sz="2400" i="0"/>
          </a:p>
        </p:txBody>
      </p:sp>
      <p:sp>
        <p:nvSpPr>
          <p:cNvPr id="19509" name="Rectangle 63"/>
          <p:cNvSpPr>
            <a:spLocks noChangeArrowheads="1"/>
          </p:cNvSpPr>
          <p:nvPr/>
        </p:nvSpPr>
        <p:spPr bwMode="auto">
          <a:xfrm>
            <a:off x="2503488" y="3600450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1.50</a:t>
            </a:r>
            <a:endParaRPr lang="en-US" sz="2400" i="0"/>
          </a:p>
        </p:txBody>
      </p:sp>
      <p:sp>
        <p:nvSpPr>
          <p:cNvPr id="19510" name="Rectangle 64"/>
          <p:cNvSpPr>
            <a:spLocks noChangeArrowheads="1"/>
          </p:cNvSpPr>
          <p:nvPr/>
        </p:nvSpPr>
        <p:spPr bwMode="auto">
          <a:xfrm>
            <a:off x="2503488" y="4197350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1.00</a:t>
            </a:r>
            <a:endParaRPr lang="en-US" sz="2400" i="0"/>
          </a:p>
        </p:txBody>
      </p:sp>
      <p:sp>
        <p:nvSpPr>
          <p:cNvPr id="19511" name="Rectangle 65"/>
          <p:cNvSpPr>
            <a:spLocks noChangeArrowheads="1"/>
          </p:cNvSpPr>
          <p:nvPr/>
        </p:nvSpPr>
        <p:spPr bwMode="auto">
          <a:xfrm>
            <a:off x="2503488" y="4814888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0.50</a:t>
            </a:r>
            <a:endParaRPr lang="en-US" sz="2400" i="0"/>
          </a:p>
        </p:txBody>
      </p:sp>
      <p:sp>
        <p:nvSpPr>
          <p:cNvPr id="19512" name="Rectangle 66"/>
          <p:cNvSpPr>
            <a:spLocks noChangeArrowheads="1"/>
          </p:cNvSpPr>
          <p:nvPr/>
        </p:nvSpPr>
        <p:spPr bwMode="auto">
          <a:xfrm>
            <a:off x="3211513" y="5497513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1</a:t>
            </a:r>
            <a:endParaRPr lang="en-US" sz="2400" i="0"/>
          </a:p>
        </p:txBody>
      </p:sp>
      <p:sp>
        <p:nvSpPr>
          <p:cNvPr id="19513" name="Rectangle 67"/>
          <p:cNvSpPr>
            <a:spLocks noChangeArrowheads="1"/>
          </p:cNvSpPr>
          <p:nvPr/>
        </p:nvSpPr>
        <p:spPr bwMode="auto">
          <a:xfrm>
            <a:off x="3513138" y="5497513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2</a:t>
            </a:r>
            <a:endParaRPr lang="en-US" sz="2400" i="0"/>
          </a:p>
        </p:txBody>
      </p:sp>
      <p:sp>
        <p:nvSpPr>
          <p:cNvPr id="19514" name="Rectangle 68"/>
          <p:cNvSpPr>
            <a:spLocks noChangeArrowheads="1"/>
          </p:cNvSpPr>
          <p:nvPr/>
        </p:nvSpPr>
        <p:spPr bwMode="auto">
          <a:xfrm>
            <a:off x="3816350" y="5497513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3</a:t>
            </a:r>
            <a:endParaRPr lang="en-US" sz="2400" i="0"/>
          </a:p>
        </p:txBody>
      </p:sp>
      <p:sp>
        <p:nvSpPr>
          <p:cNvPr id="19515" name="Rectangle 69"/>
          <p:cNvSpPr>
            <a:spLocks noChangeArrowheads="1"/>
          </p:cNvSpPr>
          <p:nvPr/>
        </p:nvSpPr>
        <p:spPr bwMode="auto">
          <a:xfrm>
            <a:off x="4117975" y="5497513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4</a:t>
            </a:r>
            <a:endParaRPr lang="en-US" sz="2400" i="0"/>
          </a:p>
        </p:txBody>
      </p:sp>
      <p:sp>
        <p:nvSpPr>
          <p:cNvPr id="19516" name="Rectangle 70"/>
          <p:cNvSpPr>
            <a:spLocks noChangeArrowheads="1"/>
          </p:cNvSpPr>
          <p:nvPr/>
        </p:nvSpPr>
        <p:spPr bwMode="auto">
          <a:xfrm>
            <a:off x="4419600" y="5497513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5</a:t>
            </a:r>
            <a:endParaRPr lang="en-US" sz="2400" i="0"/>
          </a:p>
        </p:txBody>
      </p:sp>
      <p:sp>
        <p:nvSpPr>
          <p:cNvPr id="19517" name="Rectangle 71"/>
          <p:cNvSpPr>
            <a:spLocks noChangeArrowheads="1"/>
          </p:cNvSpPr>
          <p:nvPr/>
        </p:nvSpPr>
        <p:spPr bwMode="auto">
          <a:xfrm>
            <a:off x="4727575" y="5497513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6</a:t>
            </a:r>
            <a:endParaRPr lang="en-US" sz="2400" i="0"/>
          </a:p>
        </p:txBody>
      </p:sp>
      <p:sp>
        <p:nvSpPr>
          <p:cNvPr id="19518" name="Rectangle 72"/>
          <p:cNvSpPr>
            <a:spLocks noChangeArrowheads="1"/>
          </p:cNvSpPr>
          <p:nvPr/>
        </p:nvSpPr>
        <p:spPr bwMode="auto">
          <a:xfrm>
            <a:off x="5029200" y="5497513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7</a:t>
            </a:r>
            <a:endParaRPr lang="en-US" sz="2400" i="0"/>
          </a:p>
        </p:txBody>
      </p:sp>
      <p:sp>
        <p:nvSpPr>
          <p:cNvPr id="19519" name="Rectangle 73"/>
          <p:cNvSpPr>
            <a:spLocks noChangeArrowheads="1"/>
          </p:cNvSpPr>
          <p:nvPr/>
        </p:nvSpPr>
        <p:spPr bwMode="auto">
          <a:xfrm>
            <a:off x="5332413" y="5497513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8</a:t>
            </a:r>
            <a:endParaRPr lang="en-US" sz="2400" i="0"/>
          </a:p>
        </p:txBody>
      </p:sp>
      <p:sp>
        <p:nvSpPr>
          <p:cNvPr id="19520" name="Rectangle 74"/>
          <p:cNvSpPr>
            <a:spLocks noChangeArrowheads="1"/>
          </p:cNvSpPr>
          <p:nvPr/>
        </p:nvSpPr>
        <p:spPr bwMode="auto">
          <a:xfrm>
            <a:off x="5634038" y="5497513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9</a:t>
            </a:r>
            <a:endParaRPr lang="en-US" sz="2400" i="0"/>
          </a:p>
        </p:txBody>
      </p:sp>
      <p:sp>
        <p:nvSpPr>
          <p:cNvPr id="19521" name="Rectangle 75"/>
          <p:cNvSpPr>
            <a:spLocks noChangeArrowheads="1"/>
          </p:cNvSpPr>
          <p:nvPr/>
        </p:nvSpPr>
        <p:spPr bwMode="auto">
          <a:xfrm>
            <a:off x="5880100" y="5497513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10</a:t>
            </a:r>
            <a:endParaRPr lang="en-US" sz="2400" i="0"/>
          </a:p>
        </p:txBody>
      </p:sp>
      <p:sp>
        <p:nvSpPr>
          <p:cNvPr id="19522" name="Rectangle 76"/>
          <p:cNvSpPr>
            <a:spLocks noChangeArrowheads="1"/>
          </p:cNvSpPr>
          <p:nvPr/>
        </p:nvSpPr>
        <p:spPr bwMode="auto">
          <a:xfrm>
            <a:off x="6188075" y="5497513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11</a:t>
            </a:r>
            <a:endParaRPr lang="en-US" sz="2400" i="0"/>
          </a:p>
        </p:txBody>
      </p:sp>
      <p:sp>
        <p:nvSpPr>
          <p:cNvPr id="19523" name="Rectangle 77"/>
          <p:cNvSpPr>
            <a:spLocks noChangeArrowheads="1"/>
          </p:cNvSpPr>
          <p:nvPr/>
        </p:nvSpPr>
        <p:spPr bwMode="auto">
          <a:xfrm>
            <a:off x="6927850" y="5492750"/>
            <a:ext cx="912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Cantidad</a:t>
            </a:r>
            <a:endParaRPr lang="en-US" sz="2400" i="0"/>
          </a:p>
        </p:txBody>
      </p:sp>
      <p:sp>
        <p:nvSpPr>
          <p:cNvPr id="19524" name="Rectangle 78"/>
          <p:cNvSpPr>
            <a:spLocks noChangeArrowheads="1"/>
          </p:cNvSpPr>
          <p:nvPr/>
        </p:nvSpPr>
        <p:spPr bwMode="auto">
          <a:xfrm>
            <a:off x="6361113" y="5740400"/>
            <a:ext cx="1103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</a:rPr>
              <a:t>de helados</a:t>
            </a:r>
            <a:endParaRPr lang="en-US" sz="2400" i="0"/>
          </a:p>
        </p:txBody>
      </p:sp>
      <p:sp>
        <p:nvSpPr>
          <p:cNvPr id="19525" name="Rectangle 79"/>
          <p:cNvSpPr>
            <a:spLocks noChangeArrowheads="1"/>
          </p:cNvSpPr>
          <p:nvPr/>
        </p:nvSpPr>
        <p:spPr bwMode="auto">
          <a:xfrm>
            <a:off x="2398713" y="1789113"/>
            <a:ext cx="506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$3.00</a:t>
            </a:r>
            <a:endParaRPr lang="en-US" sz="2400" i="0"/>
          </a:p>
        </p:txBody>
      </p:sp>
      <p:sp>
        <p:nvSpPr>
          <p:cNvPr id="19526" name="Rectangle 80"/>
          <p:cNvSpPr>
            <a:spLocks noChangeArrowheads="1"/>
          </p:cNvSpPr>
          <p:nvPr/>
        </p:nvSpPr>
        <p:spPr bwMode="auto">
          <a:xfrm>
            <a:off x="6489700" y="5497513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12</a:t>
            </a:r>
            <a:endParaRPr lang="en-US" sz="2400" i="0"/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395288" y="2924175"/>
            <a:ext cx="1851025" cy="655638"/>
            <a:chOff x="568" y="1825"/>
            <a:chExt cx="1166" cy="413"/>
          </a:xfrm>
        </p:grpSpPr>
        <p:grpSp>
          <p:nvGrpSpPr>
            <p:cNvPr id="19537" name="Group 82"/>
            <p:cNvGrpSpPr>
              <a:grpSpLocks/>
            </p:cNvGrpSpPr>
            <p:nvPr/>
          </p:nvGrpSpPr>
          <p:grpSpPr bwMode="auto">
            <a:xfrm>
              <a:off x="568" y="1825"/>
              <a:ext cx="1166" cy="339"/>
              <a:chOff x="568" y="1825"/>
              <a:chExt cx="1166" cy="339"/>
            </a:xfrm>
          </p:grpSpPr>
          <p:sp>
            <p:nvSpPr>
              <p:cNvPr id="19539" name="Rectangle 83"/>
              <p:cNvSpPr>
                <a:spLocks noChangeArrowheads="1"/>
              </p:cNvSpPr>
              <p:nvPr/>
            </p:nvSpPr>
            <p:spPr bwMode="auto">
              <a:xfrm>
                <a:off x="568" y="1825"/>
                <a:ext cx="896" cy="339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40" name="Line 84"/>
              <p:cNvSpPr>
                <a:spLocks noChangeShapeType="1"/>
              </p:cNvSpPr>
              <p:nvPr/>
            </p:nvSpPr>
            <p:spPr bwMode="auto">
              <a:xfrm flipH="1" flipV="1">
                <a:off x="1464" y="2023"/>
                <a:ext cx="244" cy="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541" name="Rectangle 85"/>
              <p:cNvSpPr>
                <a:spLocks noChangeArrowheads="1"/>
              </p:cNvSpPr>
              <p:nvPr/>
            </p:nvSpPr>
            <p:spPr bwMode="auto">
              <a:xfrm>
                <a:off x="618" y="1833"/>
                <a:ext cx="111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0">
                    <a:solidFill>
                      <a:srgbClr val="000000"/>
                    </a:solidFill>
                  </a:rPr>
                  <a:t>1. Una disminución </a:t>
                </a:r>
                <a:endParaRPr lang="en-US" sz="2400" i="0"/>
              </a:p>
            </p:txBody>
          </p:sp>
          <p:sp>
            <p:nvSpPr>
              <p:cNvPr id="19542" name="Rectangle 86"/>
              <p:cNvSpPr>
                <a:spLocks noChangeArrowheads="1"/>
              </p:cNvSpPr>
              <p:nvPr/>
            </p:nvSpPr>
            <p:spPr bwMode="auto">
              <a:xfrm>
                <a:off x="618" y="1988"/>
                <a:ext cx="69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0">
                    <a:solidFill>
                      <a:srgbClr val="000000"/>
                    </a:solidFill>
                  </a:rPr>
                  <a:t> del precio…</a:t>
                </a:r>
                <a:endParaRPr lang="en-US" sz="2400" i="0"/>
              </a:p>
            </p:txBody>
          </p:sp>
        </p:grpSp>
        <p:sp>
          <p:nvSpPr>
            <p:cNvPr id="19538" name="Rectangle 87"/>
            <p:cNvSpPr>
              <a:spLocks noChangeArrowheads="1"/>
            </p:cNvSpPr>
            <p:nvPr/>
          </p:nvSpPr>
          <p:spPr bwMode="auto">
            <a:xfrm>
              <a:off x="1018" y="2008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2400" i="0"/>
            </a:p>
          </p:txBody>
        </p:sp>
      </p:grpSp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3763963" y="5789613"/>
            <a:ext cx="2217737" cy="704850"/>
            <a:chOff x="2371" y="3647"/>
            <a:chExt cx="1397" cy="444"/>
          </a:xfrm>
        </p:grpSpPr>
        <p:sp>
          <p:nvSpPr>
            <p:cNvPr id="19531" name="Line 89"/>
            <p:cNvSpPr>
              <a:spLocks noChangeShapeType="1"/>
            </p:cNvSpPr>
            <p:nvPr/>
          </p:nvSpPr>
          <p:spPr bwMode="auto">
            <a:xfrm flipV="1">
              <a:off x="2465" y="3647"/>
              <a:ext cx="302" cy="1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32" name="Rectangle 90"/>
            <p:cNvSpPr>
              <a:spLocks noChangeArrowheads="1"/>
            </p:cNvSpPr>
            <p:nvPr/>
          </p:nvSpPr>
          <p:spPr bwMode="auto">
            <a:xfrm>
              <a:off x="2371" y="3764"/>
              <a:ext cx="1397" cy="327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33" name="Rectangle 91"/>
            <p:cNvSpPr>
              <a:spLocks noChangeArrowheads="1"/>
            </p:cNvSpPr>
            <p:nvPr/>
          </p:nvSpPr>
          <p:spPr bwMode="auto">
            <a:xfrm>
              <a:off x="2408" y="3769"/>
              <a:ext cx="1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2. </a:t>
              </a:r>
              <a:endParaRPr lang="en-US" sz="2400" i="0"/>
            </a:p>
          </p:txBody>
        </p:sp>
        <p:sp>
          <p:nvSpPr>
            <p:cNvPr id="19534" name="Rectangle 92"/>
            <p:cNvSpPr>
              <a:spLocks noChangeArrowheads="1"/>
            </p:cNvSpPr>
            <p:nvPr/>
          </p:nvSpPr>
          <p:spPr bwMode="auto">
            <a:xfrm>
              <a:off x="2548" y="3769"/>
              <a:ext cx="11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...</a:t>
              </a:r>
              <a:endParaRPr lang="en-US" sz="2400" i="0"/>
            </a:p>
          </p:txBody>
        </p:sp>
        <p:sp>
          <p:nvSpPr>
            <p:cNvPr id="19535" name="Rectangle 93"/>
            <p:cNvSpPr>
              <a:spLocks noChangeArrowheads="1"/>
            </p:cNvSpPr>
            <p:nvPr/>
          </p:nvSpPr>
          <p:spPr bwMode="auto">
            <a:xfrm>
              <a:off x="2726" y="3769"/>
              <a:ext cx="9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eleva la cantidad </a:t>
              </a:r>
              <a:endParaRPr lang="en-US" sz="2400" i="0"/>
            </a:p>
          </p:txBody>
        </p:sp>
        <p:sp>
          <p:nvSpPr>
            <p:cNvPr id="19536" name="Rectangle 94"/>
            <p:cNvSpPr>
              <a:spLocks noChangeArrowheads="1"/>
            </p:cNvSpPr>
            <p:nvPr/>
          </p:nvSpPr>
          <p:spPr bwMode="auto">
            <a:xfrm>
              <a:off x="2408" y="3924"/>
              <a:ext cx="13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demandada de helados.</a:t>
              </a:r>
              <a:endParaRPr lang="en-US" sz="2400" i="0"/>
            </a:p>
          </p:txBody>
        </p:sp>
      </p:grpSp>
      <p:sp>
        <p:nvSpPr>
          <p:cNvPr id="537695" name="Line 95"/>
          <p:cNvSpPr>
            <a:spLocks noChangeShapeType="1"/>
          </p:cNvSpPr>
          <p:nvPr/>
        </p:nvSpPr>
        <p:spPr bwMode="auto">
          <a:xfrm rot="5400000" flipH="1">
            <a:off x="2621756" y="3447257"/>
            <a:ext cx="3270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9530" name="Picture 96"/>
          <p:cNvPicPr>
            <a:picLocks noChangeAspect="1" noChangeArrowheads="1"/>
          </p:cNvPicPr>
          <p:nvPr/>
        </p:nvPicPr>
        <p:blipFill>
          <a:blip r:embed="rId3"/>
          <a:srcRect b="1889"/>
          <a:stretch>
            <a:fillRect/>
          </a:stretch>
        </p:blipFill>
        <p:spPr bwMode="auto">
          <a:xfrm>
            <a:off x="5580063" y="908050"/>
            <a:ext cx="3124200" cy="23764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3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33" grpId="0" animBg="1"/>
      <p:bldP spid="537634" grpId="0" animBg="1"/>
      <p:bldP spid="537635" grpId="0" animBg="1"/>
      <p:bldP spid="537657" grpId="0" animBg="1"/>
      <p:bldP spid="5376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748712" cy="1219200"/>
          </a:xfrm>
        </p:spPr>
        <p:txBody>
          <a:bodyPr/>
          <a:lstStyle/>
          <a:p>
            <a:pPr algn="l"/>
            <a:r>
              <a:rPr lang="en-US" altLang="en-US" sz="2800" b="1" u="sng" smtClean="0">
                <a:solidFill>
                  <a:schemeClr val="bg1"/>
                </a:solidFill>
              </a:rPr>
              <a:t>Demanda de mercado</a:t>
            </a:r>
            <a:r>
              <a:rPr lang="en-US" altLang="en-US" sz="2800" b="1" smtClean="0">
                <a:solidFill>
                  <a:schemeClr val="bg1"/>
                </a:solidFill>
              </a:rPr>
              <a:t> vs. </a:t>
            </a:r>
            <a:r>
              <a:rPr lang="en-US" altLang="en-US" sz="2800" b="1" u="sng" smtClean="0">
                <a:solidFill>
                  <a:schemeClr val="bg1"/>
                </a:solidFill>
              </a:rPr>
              <a:t>Demanda individual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663700"/>
            <a:ext cx="8382000" cy="5194300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bg1"/>
                </a:solidFill>
              </a:rPr>
              <a:t>La demanda de mercado es la suma de todas las demandas individuales. </a:t>
            </a:r>
          </a:p>
          <a:p>
            <a:pPr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r>
              <a:rPr lang="en-US" altLang="en-US" sz="2800" smtClean="0">
                <a:solidFill>
                  <a:schemeClr val="bg1"/>
                </a:solidFill>
              </a:rPr>
              <a:t>La curva de demanda de mercado muestra cómo varía la cantidad total demandada de un bien cuando varía su precio, mientras se mantienen constantes todos los demás factores.</a:t>
            </a:r>
          </a:p>
          <a:p>
            <a:pPr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r>
              <a:rPr lang="en-US" altLang="en-US" sz="2800" smtClean="0">
                <a:solidFill>
                  <a:schemeClr val="bg1"/>
                </a:solidFill>
              </a:rPr>
              <a:t>Gráficamente, la curva de demanda de mercado se obtiene sumando horizontalmente las curvas de demanda individuales.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835150" y="260350"/>
            <a:ext cx="63928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1219200"/>
          </a:xfrm>
        </p:spPr>
        <p:txBody>
          <a:bodyPr/>
          <a:lstStyle/>
          <a:p>
            <a:r>
              <a:rPr lang="en-US" altLang="en-US" sz="2800" b="1" smtClean="0">
                <a:solidFill>
                  <a:schemeClr val="bg1"/>
                </a:solidFill>
              </a:rPr>
              <a:t>Desplazamientos a lo largo de </a:t>
            </a:r>
            <a:br>
              <a:rPr lang="en-US" altLang="en-US" sz="2800" b="1" smtClean="0">
                <a:solidFill>
                  <a:schemeClr val="bg1"/>
                </a:solidFill>
              </a:rPr>
            </a:br>
            <a:r>
              <a:rPr lang="en-US" altLang="en-US" sz="2800" b="1" smtClean="0">
                <a:solidFill>
                  <a:schemeClr val="bg1"/>
                </a:solidFill>
              </a:rPr>
              <a:t>la curva de demanda</a:t>
            </a:r>
            <a:endParaRPr lang="en-US" altLang="en-US" sz="2800" b="1" smtClean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382000" cy="5194300"/>
          </a:xfrm>
        </p:spPr>
        <p:txBody>
          <a:bodyPr/>
          <a:lstStyle/>
          <a:p>
            <a:pPr lvl="1"/>
            <a:r>
              <a:rPr lang="en-US" altLang="en-US" smtClean="0">
                <a:solidFill>
                  <a:schemeClr val="bg1"/>
                </a:solidFill>
              </a:rPr>
              <a:t>Movimientos a lo largo de la curva de demanda…</a:t>
            </a: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… causados por un cambio en el precio del bien.</a:t>
            </a:r>
          </a:p>
          <a:p>
            <a:pPr lvl="1"/>
            <a:endParaRPr lang="en-US" altLang="en-US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	* </a:t>
            </a:r>
            <a:r>
              <a:rPr lang="en-US" altLang="en-US" sz="2400" smtClean="0">
                <a:solidFill>
                  <a:schemeClr val="bg1"/>
                </a:solidFill>
              </a:rPr>
              <a:t>Hablaremos en este caso de: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 algn="ctr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CAMBIOS EN LA CANTIDAD DEMANDADA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258888" y="260350"/>
            <a:ext cx="63928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16002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1600200" y="61722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1981200" y="1828800"/>
            <a:ext cx="4648200" cy="3962400"/>
          </a:xfrm>
          <a:prstGeom prst="line">
            <a:avLst/>
          </a:prstGeom>
          <a:noFill/>
          <a:ln w="57150">
            <a:solidFill>
              <a:srgbClr val="423A6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295400" y="60198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0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6629400" y="5486400"/>
            <a:ext cx="76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rgbClr val="000099"/>
                </a:solidFill>
              </a:rPr>
              <a:t>D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755650" y="1557338"/>
            <a:ext cx="167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0">
                <a:solidFill>
                  <a:srgbClr val="0000CC"/>
                </a:solidFill>
              </a:rPr>
              <a:t>Precio</a:t>
            </a: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5334000" y="6216650"/>
            <a:ext cx="3505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i="0">
                <a:solidFill>
                  <a:srgbClr val="0000CC"/>
                </a:solidFill>
              </a:rPr>
              <a:t>Cantidad</a:t>
            </a:r>
          </a:p>
        </p:txBody>
      </p:sp>
      <p:sp>
        <p:nvSpPr>
          <p:cNvPr id="433162" name="Text Box 10"/>
          <p:cNvSpPr txBox="1">
            <a:spLocks noChangeArrowheads="1"/>
          </p:cNvSpPr>
          <p:nvPr/>
        </p:nvSpPr>
        <p:spPr bwMode="auto">
          <a:xfrm>
            <a:off x="4876800" y="1600200"/>
            <a:ext cx="3886200" cy="26543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494076"/>
                </a:solidFill>
              </a:rPr>
              <a:t>Todo aquello que modifique el precio se refleja en un movimiento a lo largo de la curva de demanda</a:t>
            </a:r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5334000" y="46482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>
            <a:off x="1600200" y="29718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>
            <a:off x="3276600" y="29718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H="1">
            <a:off x="1600200" y="4724400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410200" y="47244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5562600" y="4343400"/>
            <a:ext cx="304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/>
              <a:t>A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00400" y="2438400"/>
            <a:ext cx="609600" cy="609600"/>
            <a:chOff x="2016" y="1536"/>
            <a:chExt cx="384" cy="384"/>
          </a:xfrm>
        </p:grpSpPr>
        <p:sp>
          <p:nvSpPr>
            <p:cNvPr id="22555" name="Oval 18"/>
            <p:cNvSpPr>
              <a:spLocks noChangeArrowheads="1"/>
            </p:cNvSpPr>
            <p:nvPr/>
          </p:nvSpPr>
          <p:spPr bwMode="auto">
            <a:xfrm>
              <a:off x="2016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56" name="Text Box 19"/>
            <p:cNvSpPr txBox="1">
              <a:spLocks noChangeArrowheads="1"/>
            </p:cNvSpPr>
            <p:nvPr/>
          </p:nvSpPr>
          <p:spPr bwMode="auto">
            <a:xfrm>
              <a:off x="2064" y="1536"/>
              <a:ext cx="33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i="0"/>
                <a:t>B</a:t>
              </a:r>
            </a:p>
          </p:txBody>
        </p:sp>
      </p:grpSp>
      <p:sp>
        <p:nvSpPr>
          <p:cNvPr id="433172" name="Line 20"/>
          <p:cNvSpPr>
            <a:spLocks noChangeShapeType="1"/>
          </p:cNvSpPr>
          <p:nvPr/>
        </p:nvSpPr>
        <p:spPr bwMode="auto">
          <a:xfrm flipH="1" flipV="1">
            <a:off x="3581400" y="2895600"/>
            <a:ext cx="1905000" cy="160020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>
            <a:off x="5257800" y="6096000"/>
            <a:ext cx="685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/>
              <a:t>8</a:t>
            </a: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838200" y="449580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1.00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85800" y="2743200"/>
            <a:ext cx="914400" cy="1828800"/>
            <a:chOff x="432" y="1728"/>
            <a:chExt cx="576" cy="1152"/>
          </a:xfrm>
        </p:grpSpPr>
        <p:sp>
          <p:nvSpPr>
            <p:cNvPr id="22553" name="Text Box 24"/>
            <p:cNvSpPr txBox="1">
              <a:spLocks noChangeArrowheads="1"/>
            </p:cNvSpPr>
            <p:nvPr/>
          </p:nvSpPr>
          <p:spPr bwMode="auto">
            <a:xfrm>
              <a:off x="432" y="1728"/>
              <a:ext cx="5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0"/>
                <a:t>$2.00</a:t>
              </a:r>
            </a:p>
          </p:txBody>
        </p:sp>
        <p:sp>
          <p:nvSpPr>
            <p:cNvPr id="22554" name="Line 25"/>
            <p:cNvSpPr>
              <a:spLocks noChangeShapeType="1"/>
            </p:cNvSpPr>
            <p:nvPr/>
          </p:nvSpPr>
          <p:spPr bwMode="auto">
            <a:xfrm flipV="1">
              <a:off x="816" y="1968"/>
              <a:ext cx="0" cy="912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971800" y="6096000"/>
            <a:ext cx="2133600" cy="457200"/>
            <a:chOff x="1872" y="3840"/>
            <a:chExt cx="1344" cy="288"/>
          </a:xfrm>
        </p:grpSpPr>
        <p:sp>
          <p:nvSpPr>
            <p:cNvPr id="22551" name="Text Box 27"/>
            <p:cNvSpPr txBox="1">
              <a:spLocks noChangeArrowheads="1"/>
            </p:cNvSpPr>
            <p:nvPr/>
          </p:nvSpPr>
          <p:spPr bwMode="auto">
            <a:xfrm>
              <a:off x="1872" y="3840"/>
              <a:ext cx="4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i="0"/>
                <a:t>4</a:t>
              </a:r>
            </a:p>
          </p:txBody>
        </p:sp>
        <p:sp>
          <p:nvSpPr>
            <p:cNvPr id="22552" name="Line 28"/>
            <p:cNvSpPr>
              <a:spLocks noChangeShapeType="1"/>
            </p:cNvSpPr>
            <p:nvPr/>
          </p:nvSpPr>
          <p:spPr bwMode="auto">
            <a:xfrm flipH="1">
              <a:off x="2208" y="3984"/>
              <a:ext cx="1008" cy="0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255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Cambios en la cantidad demandada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2" grpId="0" animBg="1" autoUpdateAnimBg="0"/>
      <p:bldP spid="433164" grpId="0" animBg="1"/>
      <p:bldP spid="433165" grpId="0" animBg="1"/>
      <p:bldP spid="4331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2800" b="1" smtClean="0">
                <a:solidFill>
                  <a:schemeClr val="bg1"/>
                </a:solidFill>
              </a:rPr>
              <a:t>Desplazamientos de la curva de demanda</a:t>
            </a:r>
            <a:r>
              <a:rPr lang="en-US" altLang="en-US" sz="2800" smtClean="0">
                <a:solidFill>
                  <a:schemeClr val="bg1"/>
                </a:solidFill>
              </a:rPr>
              <a:t> </a:t>
            </a:r>
          </a:p>
          <a:p>
            <a:pPr lvl="1"/>
            <a:endParaRPr lang="en-US" altLang="en-US" sz="2400" smtClean="0">
              <a:solidFill>
                <a:schemeClr val="bg1"/>
              </a:solidFill>
            </a:endParaRPr>
          </a:p>
          <a:p>
            <a:pPr lvl="1"/>
            <a:r>
              <a:rPr lang="en-US" altLang="en-US" sz="2400" smtClean="0">
                <a:solidFill>
                  <a:schemeClr val="bg1"/>
                </a:solidFill>
              </a:rPr>
              <a:t>Movimientos de la curva de demanda, bien hacia la derecha o bien hacia la izquierda…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/>
            <a:r>
              <a:rPr lang="en-US" altLang="en-US" sz="2400" smtClean="0">
                <a:solidFill>
                  <a:schemeClr val="bg1"/>
                </a:solidFill>
              </a:rPr>
              <a:t>… causados por un cambio en cualquiera de las variables que pueden afectar a la demanda de ese bien </a:t>
            </a:r>
            <a:r>
              <a:rPr lang="en-US" altLang="en-US" sz="2400" b="1" i="1" smtClean="0">
                <a:solidFill>
                  <a:schemeClr val="bg1"/>
                </a:solidFill>
              </a:rPr>
              <a:t>excepto</a:t>
            </a:r>
            <a:r>
              <a:rPr lang="en-US" altLang="en-US" sz="2400" smtClean="0">
                <a:solidFill>
                  <a:schemeClr val="bg1"/>
                </a:solidFill>
              </a:rPr>
              <a:t> su precio.</a:t>
            </a:r>
          </a:p>
          <a:p>
            <a:pPr lvl="1"/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	* </a:t>
            </a:r>
            <a:r>
              <a:rPr lang="en-US" altLang="en-US" sz="2000" smtClean="0">
                <a:solidFill>
                  <a:schemeClr val="bg1"/>
                </a:solidFill>
              </a:rPr>
              <a:t>Hablaremos en este caso de:</a:t>
            </a:r>
          </a:p>
          <a:p>
            <a:pPr lvl="1">
              <a:buFontTx/>
              <a:buNone/>
            </a:pPr>
            <a:endParaRPr lang="en-US" altLang="en-US" sz="2000" smtClean="0">
              <a:solidFill>
                <a:schemeClr val="bg1"/>
              </a:solidFill>
            </a:endParaRPr>
          </a:p>
          <a:p>
            <a:pPr lvl="1" algn="ctr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CAMBIOS DE LA DEMANDA</a:t>
            </a:r>
          </a:p>
          <a:p>
            <a:endParaRPr lang="en-US" altLang="en-US" sz="2800" smtClean="0">
              <a:solidFill>
                <a:schemeClr val="bg1"/>
              </a:solidFill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1476375" y="404813"/>
            <a:ext cx="63928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7848600" cy="6718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0">
                <a:solidFill>
                  <a:srgbClr val="FFFF00"/>
                </a:solidFill>
              </a:rPr>
              <a:t>TEMA 2. LA DEMANDA Y LA OFERTA</a:t>
            </a: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2.1 Los mercados y la competencia</a:t>
            </a: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2.2 Los conceptos de demanda y oferta</a:t>
            </a: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2.3 El equilibrio de mercado</a:t>
            </a: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2.4 Cambios en el equilibrio</a:t>
            </a: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2.5 (*) Los controles de precios</a:t>
            </a: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2.6 (*) Los consumidores, los bienes y la 	eficiencia de los mercados.</a:t>
            </a:r>
          </a:p>
          <a:p>
            <a:pPr>
              <a:spcBef>
                <a:spcPct val="50000"/>
              </a:spcBef>
            </a:pPr>
            <a:endParaRPr lang="es-ES" i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Bibliografía: Mankiw, Cap. 4, 6(parte) y 7.</a:t>
            </a:r>
          </a:p>
          <a:p>
            <a:pPr>
              <a:spcBef>
                <a:spcPct val="50000"/>
              </a:spcBef>
            </a:pPr>
            <a:endParaRPr lang="es-ES" i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</a:rPr>
              <a:t>Factores cuyo cambio causa un desplazamiento de la curva de demanda de un bien: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en-US" sz="2000" b="1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2800" smtClean="0">
                <a:solidFill>
                  <a:schemeClr val="bg1"/>
                </a:solidFill>
              </a:rPr>
              <a:t>La renta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	Si </a:t>
            </a:r>
            <a:r>
              <a:rPr lang="en-US" altLang="en-US" sz="2800" smtClean="0">
                <a:solidFill>
                  <a:schemeClr val="bg1"/>
                </a:solidFill>
                <a:sym typeface="Symbol" pitchFamily="18" charset="2"/>
              </a:rPr>
              <a:t> renta   demanda     BIEN NORMAL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en-US" sz="2800" smtClean="0">
              <a:solidFill>
                <a:schemeClr val="bg1"/>
              </a:solidFill>
              <a:sym typeface="Symbol" pitchFamily="18" charset="2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sym typeface="Symbol" pitchFamily="18" charset="2"/>
              </a:rPr>
              <a:t>		</a:t>
            </a:r>
            <a:r>
              <a:rPr lang="en-US" altLang="en-US" sz="2800" smtClean="0">
                <a:solidFill>
                  <a:schemeClr val="bg1"/>
                </a:solidFill>
              </a:rPr>
              <a:t>Si </a:t>
            </a:r>
            <a:r>
              <a:rPr lang="en-US" altLang="en-US" sz="2800" smtClean="0">
                <a:solidFill>
                  <a:schemeClr val="bg1"/>
                </a:solidFill>
                <a:sym typeface="Symbol" pitchFamily="18" charset="2"/>
              </a:rPr>
              <a:t> renta   demanda     BIEN INFERIOR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en-US" sz="2800" smtClean="0">
              <a:solidFill>
                <a:schemeClr val="bg1"/>
              </a:solidFill>
              <a:sym typeface="Symbol" pitchFamily="18" charset="2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	</a:t>
            </a:r>
          </a:p>
          <a:p>
            <a:pPr marL="533400" indent="-533400">
              <a:lnSpc>
                <a:spcPct val="80000"/>
              </a:lnSpc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80000"/>
              </a:lnSpc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			</a:t>
            </a:r>
          </a:p>
          <a:p>
            <a:pPr marL="533400" indent="-533400" algn="ctr">
              <a:lnSpc>
                <a:spcPct val="80000"/>
              </a:lnSpc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80000"/>
              </a:lnSpc>
            </a:pPr>
            <a:endParaRPr lang="en-US" altLang="en-US" sz="280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76375" y="404813"/>
            <a:ext cx="63928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2.   Los precios de los bienes relacionados con el bien en cuestión.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</a:t>
            </a:r>
            <a:r>
              <a:rPr lang="en-US" altLang="en-US" sz="2800" i="1" smtClean="0">
                <a:solidFill>
                  <a:srgbClr val="FFFF00"/>
                </a:solidFill>
              </a:rPr>
              <a:t>Bienes sustitutivos</a:t>
            </a:r>
            <a:r>
              <a:rPr lang="en-US" altLang="en-US" sz="2800" smtClean="0">
                <a:solidFill>
                  <a:schemeClr val="bg1"/>
                </a:solidFill>
              </a:rPr>
              <a:t>: cuando al subir el precio de uno de ellos, aumenta la demanda del otro.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</a:t>
            </a:r>
            <a:r>
              <a:rPr lang="en-US" altLang="en-US" sz="2800" i="1" smtClean="0">
                <a:solidFill>
                  <a:srgbClr val="FFFF00"/>
                </a:solidFill>
              </a:rPr>
              <a:t>Bienes complementarios</a:t>
            </a:r>
            <a:r>
              <a:rPr lang="en-US" altLang="en-US" sz="2800" smtClean="0">
                <a:solidFill>
                  <a:schemeClr val="bg1"/>
                </a:solidFill>
              </a:rPr>
              <a:t>: cuando al subir el precio de uno de ellos, disminuye la demanda del otro.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		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476375" y="404813"/>
            <a:ext cx="63928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Otros factores que afectan a la demanda:</a:t>
            </a:r>
          </a:p>
          <a:p>
            <a:pPr marL="609600" indent="-609600" eaLnBrk="1" hangingPunct="1"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3. Los gustos.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4. Las expectativas.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5. El número de compradores.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		</a:t>
            </a:r>
          </a:p>
          <a:p>
            <a:pPr marL="609600" indent="-609600" algn="ctr"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76375" y="404813"/>
            <a:ext cx="63928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arrow aqua button bckgrd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Figure 4-3 Desplazamientos de la curva de demanda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564313" y="6677025"/>
            <a:ext cx="2820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Copyright©2003  Southwestern/Thomson Learning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F3F6F9"/>
          </a:solidFill>
          <a:ln w="2301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F2F4F8"/>
          </a:solidFill>
          <a:ln w="2095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F1F4F7"/>
          </a:solidFill>
          <a:ln w="187325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F0F2F5"/>
          </a:solidFill>
          <a:ln w="1666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EF1F4"/>
          </a:solidFill>
          <a:ln w="14605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DEFF3"/>
          </a:solidFill>
          <a:ln w="12541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BEEF2"/>
          </a:solidFill>
          <a:ln w="1047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AECF1"/>
          </a:solidFill>
          <a:ln w="841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9EBF0"/>
          </a:solidFill>
          <a:ln w="6191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1449388" y="1285875"/>
            <a:ext cx="7043737" cy="4797425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1187450" y="1196975"/>
            <a:ext cx="7272338" cy="4818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1347788" y="1182688"/>
            <a:ext cx="7042150" cy="4818062"/>
          </a:xfrm>
          <a:custGeom>
            <a:avLst/>
            <a:gdLst>
              <a:gd name="T0" fmla="*/ 0 w 4436"/>
              <a:gd name="T1" fmla="*/ 0 h 3035"/>
              <a:gd name="T2" fmla="*/ 0 w 4436"/>
              <a:gd name="T3" fmla="*/ 3035 h 3035"/>
              <a:gd name="T4" fmla="*/ 4436 w 4436"/>
              <a:gd name="T5" fmla="*/ 3035 h 3035"/>
              <a:gd name="T6" fmla="*/ 0 60000 65536"/>
              <a:gd name="T7" fmla="*/ 0 60000 65536"/>
              <a:gd name="T8" fmla="*/ 0 60000 65536"/>
              <a:gd name="T9" fmla="*/ 0 w 4436"/>
              <a:gd name="T10" fmla="*/ 0 h 3035"/>
              <a:gd name="T11" fmla="*/ 4436 w 4436"/>
              <a:gd name="T12" fmla="*/ 3035 h 30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36" h="3035">
                <a:moveTo>
                  <a:pt x="0" y="0"/>
                </a:moveTo>
                <a:lnTo>
                  <a:pt x="0" y="3035"/>
                </a:lnTo>
                <a:lnTo>
                  <a:pt x="4436" y="3035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5810" name="Line 18"/>
          <p:cNvSpPr>
            <a:spLocks noChangeShapeType="1"/>
          </p:cNvSpPr>
          <p:nvPr/>
        </p:nvSpPr>
        <p:spPr bwMode="auto">
          <a:xfrm flipH="1" flipV="1">
            <a:off x="3079750" y="1912938"/>
            <a:ext cx="3281363" cy="3149600"/>
          </a:xfrm>
          <a:prstGeom prst="line">
            <a:avLst/>
          </a:prstGeom>
          <a:noFill/>
          <a:ln w="61913">
            <a:solidFill>
              <a:srgbClr val="004C9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5811" name="Line 19"/>
          <p:cNvSpPr>
            <a:spLocks noChangeShapeType="1"/>
          </p:cNvSpPr>
          <p:nvPr/>
        </p:nvSpPr>
        <p:spPr bwMode="auto">
          <a:xfrm flipH="1" flipV="1">
            <a:off x="4648200" y="1390650"/>
            <a:ext cx="3281363" cy="3149600"/>
          </a:xfrm>
          <a:prstGeom prst="line">
            <a:avLst/>
          </a:prstGeom>
          <a:noFill/>
          <a:ln w="61913">
            <a:solidFill>
              <a:srgbClr val="5F161D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5812" name="Line 20"/>
          <p:cNvSpPr>
            <a:spLocks noChangeShapeType="1"/>
          </p:cNvSpPr>
          <p:nvPr/>
        </p:nvSpPr>
        <p:spPr bwMode="auto">
          <a:xfrm flipH="1" flipV="1">
            <a:off x="1492250" y="2433638"/>
            <a:ext cx="3302000" cy="3170237"/>
          </a:xfrm>
          <a:prstGeom prst="line">
            <a:avLst/>
          </a:prstGeom>
          <a:noFill/>
          <a:ln w="61913">
            <a:solidFill>
              <a:srgbClr val="65182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5813" name="Line 21"/>
          <p:cNvSpPr>
            <a:spLocks noChangeShapeType="1"/>
          </p:cNvSpPr>
          <p:nvPr/>
        </p:nvSpPr>
        <p:spPr bwMode="auto">
          <a:xfrm>
            <a:off x="4146550" y="2871788"/>
            <a:ext cx="1858963" cy="15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45814" name="Line 22"/>
          <p:cNvSpPr>
            <a:spLocks noChangeShapeType="1"/>
          </p:cNvSpPr>
          <p:nvPr/>
        </p:nvSpPr>
        <p:spPr bwMode="auto">
          <a:xfrm rot="10800000">
            <a:off x="3225800" y="3935413"/>
            <a:ext cx="1860550" cy="15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428625" y="1157288"/>
            <a:ext cx="715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27672" name="Rectangle 26"/>
          <p:cNvSpPr>
            <a:spLocks noChangeArrowheads="1"/>
          </p:cNvSpPr>
          <p:nvPr/>
        </p:nvSpPr>
        <p:spPr bwMode="auto">
          <a:xfrm>
            <a:off x="7215188" y="6102350"/>
            <a:ext cx="1023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Cantidad</a:t>
            </a:r>
            <a:endParaRPr lang="en-US" sz="2400" i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224338" y="2225675"/>
            <a:ext cx="1579562" cy="604838"/>
            <a:chOff x="2717" y="1402"/>
            <a:chExt cx="995" cy="381"/>
          </a:xfrm>
        </p:grpSpPr>
        <p:sp>
          <p:nvSpPr>
            <p:cNvPr id="27693" name="Rectangle 29"/>
            <p:cNvSpPr>
              <a:spLocks noChangeArrowheads="1"/>
            </p:cNvSpPr>
            <p:nvPr/>
          </p:nvSpPr>
          <p:spPr bwMode="auto">
            <a:xfrm>
              <a:off x="2717" y="1402"/>
              <a:ext cx="750" cy="381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94" name="Rectangle 30"/>
            <p:cNvSpPr>
              <a:spLocks noChangeArrowheads="1"/>
            </p:cNvSpPr>
            <p:nvPr/>
          </p:nvSpPr>
          <p:spPr bwMode="auto">
            <a:xfrm>
              <a:off x="2768" y="1419"/>
              <a:ext cx="5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Aumento</a:t>
              </a:r>
              <a:endParaRPr lang="en-US" sz="2400" i="0"/>
            </a:p>
          </p:txBody>
        </p:sp>
        <p:sp>
          <p:nvSpPr>
            <p:cNvPr id="27695" name="Rectangle 31"/>
            <p:cNvSpPr>
              <a:spLocks noChangeArrowheads="1"/>
            </p:cNvSpPr>
            <p:nvPr/>
          </p:nvSpPr>
          <p:spPr bwMode="auto">
            <a:xfrm>
              <a:off x="2768" y="1595"/>
              <a:ext cx="9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de la demanda</a:t>
              </a:r>
              <a:endParaRPr lang="en-US" sz="2400" i="0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870325" y="4006850"/>
            <a:ext cx="1577975" cy="625475"/>
            <a:chOff x="2362" y="2492"/>
            <a:chExt cx="994" cy="394"/>
          </a:xfrm>
        </p:grpSpPr>
        <p:sp>
          <p:nvSpPr>
            <p:cNvPr id="27690" name="Rectangle 33"/>
            <p:cNvSpPr>
              <a:spLocks noChangeArrowheads="1"/>
            </p:cNvSpPr>
            <p:nvPr/>
          </p:nvSpPr>
          <p:spPr bwMode="auto">
            <a:xfrm>
              <a:off x="2362" y="2492"/>
              <a:ext cx="750" cy="394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91" name="Rectangle 34"/>
            <p:cNvSpPr>
              <a:spLocks noChangeArrowheads="1"/>
            </p:cNvSpPr>
            <p:nvPr/>
          </p:nvSpPr>
          <p:spPr bwMode="auto">
            <a:xfrm>
              <a:off x="2412" y="2520"/>
              <a:ext cx="7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Disminución</a:t>
              </a:r>
              <a:endParaRPr lang="en-US" sz="2400" i="0"/>
            </a:p>
          </p:txBody>
        </p:sp>
        <p:sp>
          <p:nvSpPr>
            <p:cNvPr id="27692" name="Rectangle 35"/>
            <p:cNvSpPr>
              <a:spLocks noChangeArrowheads="1"/>
            </p:cNvSpPr>
            <p:nvPr/>
          </p:nvSpPr>
          <p:spPr bwMode="auto">
            <a:xfrm>
              <a:off x="2412" y="2696"/>
              <a:ext cx="9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de la demanda</a:t>
              </a:r>
              <a:endParaRPr lang="en-US" sz="2400" i="0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563938" y="5300663"/>
            <a:ext cx="1733550" cy="639762"/>
            <a:chOff x="2425" y="3584"/>
            <a:chExt cx="1092" cy="403"/>
          </a:xfrm>
        </p:grpSpPr>
        <p:sp>
          <p:nvSpPr>
            <p:cNvPr id="27687" name="Rectangle 37"/>
            <p:cNvSpPr>
              <a:spLocks noChangeArrowheads="1"/>
            </p:cNvSpPr>
            <p:nvPr/>
          </p:nvSpPr>
          <p:spPr bwMode="auto">
            <a:xfrm>
              <a:off x="2425" y="3584"/>
              <a:ext cx="88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/>
                <a:t>Curva de</a:t>
              </a:r>
            </a:p>
            <a:p>
              <a:r>
                <a:rPr lang="en-US" sz="1800" i="0"/>
                <a:t> demanda,</a:t>
              </a:r>
              <a:r>
                <a:rPr lang="en-US" sz="2400" i="0"/>
                <a:t> </a:t>
              </a:r>
              <a:r>
                <a:rPr lang="en-US" sz="1800"/>
                <a:t>D</a:t>
              </a:r>
              <a:r>
                <a:rPr lang="en-US" sz="1200" i="0"/>
                <a:t>3</a:t>
              </a:r>
            </a:p>
          </p:txBody>
        </p:sp>
        <p:sp>
          <p:nvSpPr>
            <p:cNvPr id="27688" name="Rectangle 38"/>
            <p:cNvSpPr>
              <a:spLocks noChangeArrowheads="1"/>
            </p:cNvSpPr>
            <p:nvPr/>
          </p:nvSpPr>
          <p:spPr bwMode="auto">
            <a:xfrm>
              <a:off x="3415" y="3584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2400" i="0"/>
            </a:p>
          </p:txBody>
        </p:sp>
        <p:sp>
          <p:nvSpPr>
            <p:cNvPr id="27689" name="Rectangle 39"/>
            <p:cNvSpPr>
              <a:spLocks noChangeArrowheads="1"/>
            </p:cNvSpPr>
            <p:nvPr/>
          </p:nvSpPr>
          <p:spPr bwMode="auto">
            <a:xfrm>
              <a:off x="3516" y="3655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2400" i="0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940425" y="5084763"/>
            <a:ext cx="1314450" cy="669925"/>
            <a:chOff x="3714" y="3245"/>
            <a:chExt cx="828" cy="388"/>
          </a:xfrm>
        </p:grpSpPr>
        <p:sp>
          <p:nvSpPr>
            <p:cNvPr id="27683" name="Rectangle 41"/>
            <p:cNvSpPr>
              <a:spLocks noChangeArrowheads="1"/>
            </p:cNvSpPr>
            <p:nvPr/>
          </p:nvSpPr>
          <p:spPr bwMode="auto">
            <a:xfrm>
              <a:off x="3740" y="3245"/>
              <a:ext cx="56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Curva de</a:t>
              </a:r>
              <a:endParaRPr lang="en-US" sz="2400" i="0"/>
            </a:p>
          </p:txBody>
        </p:sp>
        <p:sp>
          <p:nvSpPr>
            <p:cNvPr id="27684" name="Rectangle 42"/>
            <p:cNvSpPr>
              <a:spLocks noChangeArrowheads="1"/>
            </p:cNvSpPr>
            <p:nvPr/>
          </p:nvSpPr>
          <p:spPr bwMode="auto">
            <a:xfrm>
              <a:off x="3714" y="3407"/>
              <a:ext cx="828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demanda, </a:t>
              </a:r>
              <a:r>
                <a:rPr lang="en-US" sz="1800">
                  <a:solidFill>
                    <a:srgbClr val="000000"/>
                  </a:solidFill>
                </a:rPr>
                <a:t>D</a:t>
              </a:r>
              <a:r>
                <a:rPr 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7685" name="Rectangle 43"/>
            <p:cNvSpPr>
              <a:spLocks noChangeArrowheads="1"/>
            </p:cNvSpPr>
            <p:nvPr/>
          </p:nvSpPr>
          <p:spPr bwMode="auto">
            <a:xfrm>
              <a:off x="4136" y="3421"/>
              <a:ext cx="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2400" i="0"/>
            </a:p>
          </p:txBody>
        </p:sp>
        <p:sp>
          <p:nvSpPr>
            <p:cNvPr id="27686" name="Rectangle 44"/>
            <p:cNvSpPr>
              <a:spLocks noChangeArrowheads="1"/>
            </p:cNvSpPr>
            <p:nvPr/>
          </p:nvSpPr>
          <p:spPr bwMode="auto">
            <a:xfrm>
              <a:off x="4237" y="3493"/>
              <a:ext cx="5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0">
                  <a:solidFill>
                    <a:srgbClr val="000000"/>
                  </a:solidFill>
                </a:rPr>
                <a:t>1</a:t>
              </a:r>
              <a:endParaRPr lang="en-US" sz="2400" i="0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7380288" y="4652963"/>
            <a:ext cx="1004887" cy="828675"/>
            <a:chOff x="4690" y="2906"/>
            <a:chExt cx="633" cy="522"/>
          </a:xfrm>
        </p:grpSpPr>
        <p:sp>
          <p:nvSpPr>
            <p:cNvPr id="27679" name="Rectangle 46"/>
            <p:cNvSpPr>
              <a:spLocks noChangeArrowheads="1"/>
            </p:cNvSpPr>
            <p:nvPr/>
          </p:nvSpPr>
          <p:spPr bwMode="auto">
            <a:xfrm>
              <a:off x="4712" y="2906"/>
              <a:ext cx="5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Curva de</a:t>
              </a:r>
              <a:endParaRPr lang="en-US" sz="2400" i="0"/>
            </a:p>
          </p:txBody>
        </p:sp>
        <p:sp>
          <p:nvSpPr>
            <p:cNvPr id="27680" name="Rectangle 47"/>
            <p:cNvSpPr>
              <a:spLocks noChangeArrowheads="1"/>
            </p:cNvSpPr>
            <p:nvPr/>
          </p:nvSpPr>
          <p:spPr bwMode="auto">
            <a:xfrm>
              <a:off x="4690" y="3082"/>
              <a:ext cx="63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demanda,</a:t>
              </a:r>
            </a:p>
            <a:p>
              <a:r>
                <a:rPr lang="en-US" sz="1800" i="0">
                  <a:solidFill>
                    <a:srgbClr val="000000"/>
                  </a:solidFill>
                </a:rPr>
                <a:t>   </a:t>
              </a:r>
              <a:r>
                <a:rPr lang="en-US" sz="1800">
                  <a:solidFill>
                    <a:srgbClr val="000000"/>
                  </a:solidFill>
                </a:rPr>
                <a:t>D</a:t>
              </a:r>
              <a:r>
                <a:rPr lang="en-US" sz="1200" i="0">
                  <a:solidFill>
                    <a:srgbClr val="000000"/>
                  </a:solidFill>
                </a:rPr>
                <a:t>2</a:t>
              </a:r>
              <a:r>
                <a:rPr lang="en-US" sz="1800" i="0">
                  <a:solidFill>
                    <a:srgbClr val="000000"/>
                  </a:solidFill>
                </a:rPr>
                <a:t> </a:t>
              </a:r>
              <a:endParaRPr lang="en-US" sz="2400" i="0"/>
            </a:p>
          </p:txBody>
        </p:sp>
        <p:sp>
          <p:nvSpPr>
            <p:cNvPr id="27681" name="Rectangle 48"/>
            <p:cNvSpPr>
              <a:spLocks noChangeArrowheads="1"/>
            </p:cNvSpPr>
            <p:nvPr/>
          </p:nvSpPr>
          <p:spPr bwMode="auto">
            <a:xfrm>
              <a:off x="5112" y="3082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2400" i="0"/>
            </a:p>
          </p:txBody>
        </p:sp>
        <p:sp>
          <p:nvSpPr>
            <p:cNvPr id="27682" name="Rectangle 49"/>
            <p:cNvSpPr>
              <a:spLocks noChangeArrowheads="1"/>
            </p:cNvSpPr>
            <p:nvPr/>
          </p:nvSpPr>
          <p:spPr bwMode="auto">
            <a:xfrm>
              <a:off x="5213" y="3154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2400" i="0"/>
            </a:p>
          </p:txBody>
        </p:sp>
      </p:grpSp>
      <p:sp>
        <p:nvSpPr>
          <p:cNvPr id="27678" name="Rectangle 50"/>
          <p:cNvSpPr>
            <a:spLocks noChangeArrowheads="1"/>
          </p:cNvSpPr>
          <p:nvPr/>
        </p:nvSpPr>
        <p:spPr bwMode="auto">
          <a:xfrm>
            <a:off x="1301750" y="6116638"/>
            <a:ext cx="12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4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4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4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10" grpId="0" animBg="1"/>
      <p:bldP spid="545811" grpId="0" animBg="1"/>
      <p:bldP spid="545812" grpId="0" animBg="1"/>
      <p:bldP spid="545813" grpId="0" animBg="1"/>
      <p:bldP spid="5458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3"/>
          <p:cNvSpPr>
            <a:spLocks noChangeShapeType="1"/>
          </p:cNvSpPr>
          <p:nvPr/>
        </p:nvSpPr>
        <p:spPr bwMode="auto">
          <a:xfrm>
            <a:off x="19812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1981200" y="617220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1981200" y="2209800"/>
            <a:ext cx="4648200" cy="3962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6477000" y="6096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1905000" y="2133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990600" y="198120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$3.00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1143000" y="25908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2.50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1143000" y="32766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2.00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1143000" y="38862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1.50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1143000" y="44958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1.00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1143000" y="51816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0.50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25908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2</a:t>
            </a: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2133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</a:t>
            </a: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29718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3</a:t>
            </a:r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33528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4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3657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5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4038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6</a:t>
            </a: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4419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7</a:t>
            </a:r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4800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8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51816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9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54864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10</a:t>
            </a:r>
          </a:p>
        </p:txBody>
      </p:sp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64008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12</a:t>
            </a:r>
          </a:p>
        </p:txBody>
      </p:sp>
      <p:sp>
        <p:nvSpPr>
          <p:cNvPr id="28696" name="Text Box 25"/>
          <p:cNvSpPr txBox="1">
            <a:spLocks noChangeArrowheads="1"/>
          </p:cNvSpPr>
          <p:nvPr/>
        </p:nvSpPr>
        <p:spPr bwMode="auto">
          <a:xfrm>
            <a:off x="59436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11</a:t>
            </a:r>
          </a:p>
        </p:txBody>
      </p:sp>
      <p:sp>
        <p:nvSpPr>
          <p:cNvPr id="28697" name="Text Box 26"/>
          <p:cNvSpPr txBox="1">
            <a:spLocks noChangeArrowheads="1"/>
          </p:cNvSpPr>
          <p:nvPr/>
        </p:nvSpPr>
        <p:spPr bwMode="auto">
          <a:xfrm>
            <a:off x="1042988" y="1484313"/>
            <a:ext cx="21748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00CC"/>
                </a:solidFill>
              </a:rPr>
              <a:t>Precio</a:t>
            </a:r>
          </a:p>
        </p:txBody>
      </p:sp>
      <p:sp>
        <p:nvSpPr>
          <p:cNvPr id="28698" name="Text Box 27"/>
          <p:cNvSpPr txBox="1">
            <a:spLocks noChangeArrowheads="1"/>
          </p:cNvSpPr>
          <p:nvPr/>
        </p:nvSpPr>
        <p:spPr bwMode="auto">
          <a:xfrm>
            <a:off x="7235825" y="6165850"/>
            <a:ext cx="1524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800" b="1" i="0">
                <a:solidFill>
                  <a:srgbClr val="0000CC"/>
                </a:solidFill>
              </a:rPr>
              <a:t>Cantidad</a:t>
            </a:r>
          </a:p>
        </p:txBody>
      </p:sp>
      <p:sp>
        <p:nvSpPr>
          <p:cNvPr id="28699" name="Text Box 28"/>
          <p:cNvSpPr txBox="1">
            <a:spLocks noChangeArrowheads="1"/>
          </p:cNvSpPr>
          <p:nvPr/>
        </p:nvSpPr>
        <p:spPr bwMode="auto">
          <a:xfrm>
            <a:off x="1752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0</a:t>
            </a:r>
          </a:p>
        </p:txBody>
      </p:sp>
      <p:sp>
        <p:nvSpPr>
          <p:cNvPr id="439325" name="Line 29"/>
          <p:cNvSpPr>
            <a:spLocks noChangeShapeType="1"/>
          </p:cNvSpPr>
          <p:nvPr/>
        </p:nvSpPr>
        <p:spPr bwMode="auto">
          <a:xfrm>
            <a:off x="3429000" y="1676400"/>
            <a:ext cx="4648200" cy="3962400"/>
          </a:xfrm>
          <a:prstGeom prst="line">
            <a:avLst/>
          </a:prstGeom>
          <a:noFill/>
          <a:ln w="57150">
            <a:solidFill>
              <a:srgbClr val="423A6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26" name="AutoShape 30"/>
          <p:cNvSpPr>
            <a:spLocks noChangeArrowheads="1"/>
          </p:cNvSpPr>
          <p:nvPr/>
        </p:nvSpPr>
        <p:spPr bwMode="auto">
          <a:xfrm>
            <a:off x="4038600" y="3657600"/>
            <a:ext cx="1600200" cy="3048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2"/>
          </a:solidFill>
          <a:ln w="12700">
            <a:solidFill>
              <a:srgbClr val="FAFD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9327" name="Rectangle 31"/>
          <p:cNvSpPr>
            <a:spLocks noChangeArrowheads="1"/>
          </p:cNvSpPr>
          <p:nvPr/>
        </p:nvSpPr>
        <p:spPr bwMode="auto">
          <a:xfrm>
            <a:off x="3470275" y="3048000"/>
            <a:ext cx="1870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000" b="1" i="0">
                <a:solidFill>
                  <a:srgbClr val="000000"/>
                </a:solidFill>
              </a:rPr>
              <a:t>Aumento</a:t>
            </a:r>
          </a:p>
          <a:p>
            <a:pPr algn="ctr"/>
            <a:r>
              <a:rPr lang="en-US" altLang="en-US" sz="2000" b="1" i="0">
                <a:solidFill>
                  <a:srgbClr val="000000"/>
                </a:solidFill>
              </a:rPr>
              <a:t>de la demanda</a:t>
            </a:r>
          </a:p>
        </p:txBody>
      </p:sp>
      <p:sp>
        <p:nvSpPr>
          <p:cNvPr id="439328" name="Text Box 32"/>
          <p:cNvSpPr txBox="1">
            <a:spLocks noChangeArrowheads="1"/>
          </p:cNvSpPr>
          <p:nvPr/>
        </p:nvSpPr>
        <p:spPr bwMode="auto">
          <a:xfrm>
            <a:off x="5943600" y="1981200"/>
            <a:ext cx="2876550" cy="94615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i="0">
                <a:solidFill>
                  <a:schemeClr val="accent2"/>
                </a:solidFill>
              </a:rPr>
              <a:t>Un aumento en la renta…</a:t>
            </a:r>
          </a:p>
        </p:txBody>
      </p:sp>
      <p:sp>
        <p:nvSpPr>
          <p:cNvPr id="28704" name="Text Box 33"/>
          <p:cNvSpPr txBox="1">
            <a:spLocks noChangeArrowheads="1"/>
          </p:cNvSpPr>
          <p:nvPr/>
        </p:nvSpPr>
        <p:spPr bwMode="auto">
          <a:xfrm>
            <a:off x="6400800" y="5562600"/>
            <a:ext cx="76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rgbClr val="0000CC"/>
                </a:solidFill>
              </a:rPr>
              <a:t>D</a:t>
            </a:r>
            <a:r>
              <a:rPr lang="en-US" altLang="en-US" sz="3200" b="1" i="0" baseline="-25000">
                <a:solidFill>
                  <a:srgbClr val="0000CC"/>
                </a:solidFill>
              </a:rPr>
              <a:t>1</a:t>
            </a:r>
            <a:endParaRPr lang="en-US" altLang="en-US" sz="3200" b="1" i="0">
              <a:solidFill>
                <a:srgbClr val="0000CC"/>
              </a:solidFill>
            </a:endParaRPr>
          </a:p>
        </p:txBody>
      </p:sp>
      <p:sp>
        <p:nvSpPr>
          <p:cNvPr id="439330" name="Text Box 34"/>
          <p:cNvSpPr txBox="1">
            <a:spLocks noChangeArrowheads="1"/>
          </p:cNvSpPr>
          <p:nvPr/>
        </p:nvSpPr>
        <p:spPr bwMode="auto">
          <a:xfrm>
            <a:off x="8001000" y="5181600"/>
            <a:ext cx="76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rgbClr val="0000CC"/>
                </a:solidFill>
              </a:rPr>
              <a:t>D</a:t>
            </a:r>
            <a:r>
              <a:rPr lang="en-US" altLang="en-US" sz="3200" b="1" i="0" baseline="-25000">
                <a:solidFill>
                  <a:srgbClr val="0000CC"/>
                </a:solidFill>
              </a:rPr>
              <a:t>2</a:t>
            </a:r>
            <a:endParaRPr lang="en-US" altLang="en-US" sz="3200" b="1" i="0">
              <a:solidFill>
                <a:srgbClr val="0000CC"/>
              </a:solidFill>
            </a:endParaRPr>
          </a:p>
        </p:txBody>
      </p:sp>
      <p:sp>
        <p:nvSpPr>
          <p:cNvPr id="2870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99"/>
                </a:solidFill>
              </a:rPr>
              <a:t>Caso de un bien Normal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3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25" grpId="0" animBg="1"/>
      <p:bldP spid="439326" grpId="0" animBg="1"/>
      <p:bldP spid="439327" grpId="0" autoUpdateAnimBg="0"/>
      <p:bldP spid="439328" grpId="0" animBg="1" autoUpdateAnimBg="0"/>
      <p:bldP spid="43933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"/>
          <p:cNvSpPr>
            <a:spLocks noChangeShapeType="1"/>
          </p:cNvSpPr>
          <p:nvPr/>
        </p:nvSpPr>
        <p:spPr bwMode="auto">
          <a:xfrm>
            <a:off x="22098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1600200" y="61722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2209800" y="2209800"/>
            <a:ext cx="4648200" cy="3962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1" name="Oval 6"/>
          <p:cNvSpPr>
            <a:spLocks noChangeArrowheads="1"/>
          </p:cNvSpPr>
          <p:nvPr/>
        </p:nvSpPr>
        <p:spPr bwMode="auto">
          <a:xfrm>
            <a:off x="6705600" y="6096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2" name="Oval 7"/>
          <p:cNvSpPr>
            <a:spLocks noChangeArrowheads="1"/>
          </p:cNvSpPr>
          <p:nvPr/>
        </p:nvSpPr>
        <p:spPr bwMode="auto">
          <a:xfrm>
            <a:off x="2133600" y="2133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1219200" y="198120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$3.00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1371600" y="25908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2.50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1371600" y="32766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2.00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1371600" y="38862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1.50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1371600" y="44958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1.00</a:t>
            </a:r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1371600" y="5181600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0.50</a:t>
            </a: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28194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2</a:t>
            </a:r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23622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</a:t>
            </a: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32004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3</a:t>
            </a:r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35814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4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38862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5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42672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6</a:t>
            </a:r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46482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7</a:t>
            </a: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50292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8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54102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9</a:t>
            </a:r>
          </a:p>
        </p:txBody>
      </p:sp>
      <p:sp>
        <p:nvSpPr>
          <p:cNvPr id="29718" name="Text Box 23"/>
          <p:cNvSpPr txBox="1">
            <a:spLocks noChangeArrowheads="1"/>
          </p:cNvSpPr>
          <p:nvPr/>
        </p:nvSpPr>
        <p:spPr bwMode="auto">
          <a:xfrm>
            <a:off x="57150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10</a:t>
            </a:r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66294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12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61722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11</a:t>
            </a:r>
          </a:p>
        </p:txBody>
      </p:sp>
      <p:sp>
        <p:nvSpPr>
          <p:cNvPr id="29721" name="Text Box 26"/>
          <p:cNvSpPr txBox="1">
            <a:spLocks noChangeArrowheads="1"/>
          </p:cNvSpPr>
          <p:nvPr/>
        </p:nvSpPr>
        <p:spPr bwMode="auto">
          <a:xfrm>
            <a:off x="1116013" y="1341438"/>
            <a:ext cx="19812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00CC"/>
                </a:solidFill>
              </a:rPr>
              <a:t>Precio</a:t>
            </a:r>
          </a:p>
        </p:txBody>
      </p:sp>
      <p:sp>
        <p:nvSpPr>
          <p:cNvPr id="29722" name="Text Box 27"/>
          <p:cNvSpPr txBox="1">
            <a:spLocks noChangeArrowheads="1"/>
          </p:cNvSpPr>
          <p:nvPr/>
        </p:nvSpPr>
        <p:spPr bwMode="auto">
          <a:xfrm>
            <a:off x="7235825" y="6092825"/>
            <a:ext cx="1524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00CC"/>
                </a:solidFill>
              </a:rPr>
              <a:t>Cantidad</a:t>
            </a:r>
          </a:p>
        </p:txBody>
      </p:sp>
      <p:sp>
        <p:nvSpPr>
          <p:cNvPr id="29723" name="Text Box 28"/>
          <p:cNvSpPr txBox="1">
            <a:spLocks noChangeArrowheads="1"/>
          </p:cNvSpPr>
          <p:nvPr/>
        </p:nvSpPr>
        <p:spPr bwMode="auto">
          <a:xfrm>
            <a:off x="19812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0</a:t>
            </a:r>
          </a:p>
        </p:txBody>
      </p:sp>
      <p:sp>
        <p:nvSpPr>
          <p:cNvPr id="440349" name="Line 29"/>
          <p:cNvSpPr>
            <a:spLocks noChangeShapeType="1"/>
          </p:cNvSpPr>
          <p:nvPr/>
        </p:nvSpPr>
        <p:spPr bwMode="auto">
          <a:xfrm>
            <a:off x="2209800" y="3962400"/>
            <a:ext cx="2590800" cy="2209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50" name="Rectangle 30"/>
          <p:cNvSpPr>
            <a:spLocks noChangeArrowheads="1"/>
          </p:cNvSpPr>
          <p:nvPr/>
        </p:nvSpPr>
        <p:spPr bwMode="auto">
          <a:xfrm>
            <a:off x="2273300" y="3357563"/>
            <a:ext cx="1412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800" b="1" i="0">
                <a:solidFill>
                  <a:srgbClr val="000000"/>
                </a:solidFill>
              </a:rPr>
              <a:t>Disminución</a:t>
            </a:r>
          </a:p>
          <a:p>
            <a:pPr algn="ctr"/>
            <a:r>
              <a:rPr lang="en-US" altLang="en-US" sz="1800" b="1" i="0">
                <a:solidFill>
                  <a:srgbClr val="000000"/>
                </a:solidFill>
              </a:rPr>
              <a:t>de la </a:t>
            </a:r>
          </a:p>
          <a:p>
            <a:pPr algn="ctr"/>
            <a:r>
              <a:rPr lang="en-US" altLang="en-US" sz="1800" b="1" i="0">
                <a:solidFill>
                  <a:srgbClr val="000000"/>
                </a:solidFill>
              </a:rPr>
              <a:t>demanda</a:t>
            </a:r>
          </a:p>
        </p:txBody>
      </p:sp>
      <p:sp>
        <p:nvSpPr>
          <p:cNvPr id="29726" name="Text Box 31"/>
          <p:cNvSpPr txBox="1">
            <a:spLocks noChangeArrowheads="1"/>
          </p:cNvSpPr>
          <p:nvPr/>
        </p:nvSpPr>
        <p:spPr bwMode="auto">
          <a:xfrm>
            <a:off x="5181600" y="2590800"/>
            <a:ext cx="2362200" cy="5191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i="0">
              <a:solidFill>
                <a:srgbClr val="494076"/>
              </a:solidFill>
            </a:endParaRPr>
          </a:p>
        </p:txBody>
      </p:sp>
      <p:sp>
        <p:nvSpPr>
          <p:cNvPr id="29727" name="Text Box 32"/>
          <p:cNvSpPr txBox="1">
            <a:spLocks noChangeArrowheads="1"/>
          </p:cNvSpPr>
          <p:nvPr/>
        </p:nvSpPr>
        <p:spPr bwMode="auto">
          <a:xfrm>
            <a:off x="6629400" y="5562600"/>
            <a:ext cx="76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rgbClr val="000099"/>
                </a:solidFill>
              </a:rPr>
              <a:t>D</a:t>
            </a:r>
            <a:r>
              <a:rPr lang="en-US" altLang="en-US" sz="3200" b="1" i="0" baseline="-25000">
                <a:solidFill>
                  <a:srgbClr val="000099"/>
                </a:solidFill>
              </a:rPr>
              <a:t>1</a:t>
            </a:r>
            <a:endParaRPr lang="en-US" altLang="en-US" sz="3200" b="1" i="0">
              <a:solidFill>
                <a:srgbClr val="000099"/>
              </a:solidFill>
            </a:endParaRPr>
          </a:p>
        </p:txBody>
      </p:sp>
      <p:sp>
        <p:nvSpPr>
          <p:cNvPr id="440353" name="Text Box 33"/>
          <p:cNvSpPr txBox="1">
            <a:spLocks noChangeArrowheads="1"/>
          </p:cNvSpPr>
          <p:nvPr/>
        </p:nvSpPr>
        <p:spPr bwMode="auto">
          <a:xfrm>
            <a:off x="4648200" y="5562600"/>
            <a:ext cx="76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0">
                <a:solidFill>
                  <a:srgbClr val="000000"/>
                </a:solidFill>
              </a:rPr>
              <a:t>D</a:t>
            </a:r>
            <a:r>
              <a:rPr lang="en-US" altLang="en-US" sz="3200" b="1" i="0" baseline="-25000">
                <a:solidFill>
                  <a:srgbClr val="000000"/>
                </a:solidFill>
              </a:rPr>
              <a:t>2</a:t>
            </a:r>
            <a:endParaRPr lang="en-US" altLang="en-US" sz="3200" b="1" i="0">
              <a:solidFill>
                <a:srgbClr val="000000"/>
              </a:solidFill>
            </a:endParaRPr>
          </a:p>
        </p:txBody>
      </p:sp>
      <p:sp>
        <p:nvSpPr>
          <p:cNvPr id="440354" name="AutoShape 34"/>
          <p:cNvSpPr>
            <a:spLocks noChangeArrowheads="1"/>
          </p:cNvSpPr>
          <p:nvPr/>
        </p:nvSpPr>
        <p:spPr bwMode="auto">
          <a:xfrm>
            <a:off x="3200400" y="4419600"/>
            <a:ext cx="1447800" cy="228600"/>
          </a:xfrm>
          <a:prstGeom prst="leftArrow">
            <a:avLst>
              <a:gd name="adj1" fmla="val 50000"/>
              <a:gd name="adj2" fmla="val 158333"/>
            </a:avLst>
          </a:prstGeom>
          <a:solidFill>
            <a:srgbClr val="DE381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30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99"/>
                </a:solidFill>
              </a:rPr>
              <a:t>Caso de un bien inferior</a:t>
            </a:r>
          </a:p>
        </p:txBody>
      </p:sp>
      <p:sp>
        <p:nvSpPr>
          <p:cNvPr id="440357" name="Text Box 37"/>
          <p:cNvSpPr txBox="1">
            <a:spLocks noChangeArrowheads="1"/>
          </p:cNvSpPr>
          <p:nvPr/>
        </p:nvSpPr>
        <p:spPr bwMode="auto">
          <a:xfrm>
            <a:off x="5943600" y="1981200"/>
            <a:ext cx="2876550" cy="94615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i="0">
                <a:solidFill>
                  <a:schemeClr val="accent2"/>
                </a:solidFill>
              </a:rPr>
              <a:t>Un aumento en la renta…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4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9" grpId="0" animBg="1"/>
      <p:bldP spid="440350" grpId="0" autoUpdateAnimBg="0"/>
      <p:bldP spid="440353" grpId="0" autoUpdateAnimBg="0"/>
      <p:bldP spid="440354" grpId="0" animBg="1"/>
      <p:bldP spid="44035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382000" cy="1219200"/>
          </a:xfrm>
        </p:spPr>
        <p:txBody>
          <a:bodyPr/>
          <a:lstStyle/>
          <a:p>
            <a:r>
              <a:rPr lang="en-US" altLang="en-US" smtClean="0"/>
              <a:t>LA OFERTA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2492375"/>
            <a:ext cx="8382000" cy="5194300"/>
          </a:xfrm>
        </p:spPr>
        <p:txBody>
          <a:bodyPr/>
          <a:lstStyle/>
          <a:p>
            <a:pPr algn="just">
              <a:buClr>
                <a:schemeClr val="tx1"/>
              </a:buClr>
              <a:buFontTx/>
              <a:buNone/>
            </a:pPr>
            <a:r>
              <a:rPr lang="en-US" altLang="en-US" sz="2400" i="1" smtClean="0">
                <a:solidFill>
                  <a:schemeClr val="bg1"/>
                </a:solidFill>
              </a:rPr>
              <a:t>	Cantidad ofrecida </a:t>
            </a:r>
            <a:r>
              <a:rPr lang="en-US" altLang="en-US" sz="2400" smtClean="0">
                <a:solidFill>
                  <a:schemeClr val="bg1"/>
                </a:solidFill>
              </a:rPr>
              <a:t>es la cantidad de un bien que los vendedores están dispuestos a vender, es decir, que DESEAN y PUEDEN vender.</a:t>
            </a:r>
          </a:p>
          <a:p>
            <a:pPr algn="just">
              <a:buClr>
                <a:schemeClr val="tx1"/>
              </a:buClr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algn="just"/>
            <a:r>
              <a:rPr lang="en-US" altLang="en-US" sz="2400" smtClean="0">
                <a:solidFill>
                  <a:schemeClr val="bg1"/>
                </a:solidFill>
              </a:rPr>
              <a:t>LEY DE LA OFERTA:</a:t>
            </a:r>
          </a:p>
          <a:p>
            <a:pPr algn="just"/>
            <a:endParaRPr lang="en-US" altLang="en-US" sz="2400" smtClean="0">
              <a:solidFill>
                <a:schemeClr val="bg1"/>
              </a:solidFill>
            </a:endParaRPr>
          </a:p>
          <a:p>
            <a:pPr lvl="1" algn="just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	La ley de la oferta establece que, manteniéndose todo lo demás constante, la cantidad ofrecida de un bien aumenta cuando su precio aumenta. </a:t>
            </a:r>
          </a:p>
          <a:p>
            <a:pPr>
              <a:buClr>
                <a:schemeClr val="tx1"/>
              </a:buClr>
            </a:pPr>
            <a:endParaRPr lang="en-US" altLang="en-US" sz="2400" smtClean="0">
              <a:solidFill>
                <a:schemeClr val="bg1"/>
              </a:solidFill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547813" y="333375"/>
            <a:ext cx="63928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382000" cy="1219200"/>
          </a:xfrm>
        </p:spPr>
        <p:txBody>
          <a:bodyPr/>
          <a:lstStyle/>
          <a:p>
            <a:pPr algn="l"/>
            <a:endParaRPr lang="en-US" altLang="en-US" smtClean="0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382000" cy="51943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TABLA DE OFERTA</a:t>
            </a:r>
          </a:p>
          <a:p>
            <a:pPr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	Es una tabla que muestra la relación entre el precio de un bien y la cantidad ofrecida del mismo. 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547813" y="333375"/>
            <a:ext cx="63928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/>
          <p:cNvPicPr>
            <a:picLocks noChangeAspect="1" noChangeArrowheads="1"/>
          </p:cNvPicPr>
          <p:nvPr/>
        </p:nvPicPr>
        <p:blipFill>
          <a:blip r:embed="rId3"/>
          <a:srcRect r="67474" b="46863"/>
          <a:stretch>
            <a:fillRect/>
          </a:stretch>
        </p:blipFill>
        <p:spPr bwMode="auto">
          <a:xfrm>
            <a:off x="1447800" y="1447800"/>
            <a:ext cx="64008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ICEC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743200"/>
            <a:ext cx="1325563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Tabla de oferta de Benito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8382000" cy="1219200"/>
          </a:xfrm>
        </p:spPr>
        <p:txBody>
          <a:bodyPr/>
          <a:lstStyle/>
          <a:p>
            <a:pPr algn="l"/>
            <a:endParaRPr lang="en-US" altLang="en-US" smtClean="0"/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382000" cy="51943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La CURVA DE OFERTA</a:t>
            </a:r>
          </a:p>
          <a:p>
            <a:pPr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 La curva de oferta es el gráfico de la relación existente entre el precio de un bien y la cantidad ofrecida de dicho bien. 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1476375" y="0"/>
            <a:ext cx="6392863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s-ES_tradnl" altLang="en-US" i="0">
              <a:solidFill>
                <a:srgbClr val="FFFF00"/>
              </a:solidFill>
            </a:endParaRPr>
          </a:p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s-ES" smtClean="0"/>
          </a:p>
          <a:p>
            <a:pPr algn="ctr">
              <a:buFontTx/>
              <a:buNone/>
            </a:pPr>
            <a:r>
              <a:rPr lang="es-ES" sz="3600" smtClean="0">
                <a:solidFill>
                  <a:srgbClr val="000099"/>
                </a:solidFill>
              </a:rPr>
              <a:t>2.1 Los mercados y la competencia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arrow aqua button bckgrd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Figure 4-5 Tabla de oferta y curva de oferta de Benito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564313" y="6677025"/>
            <a:ext cx="2820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Copyright©2003  Southwestern/Thomson Learning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F3F6F9"/>
          </a:solidFill>
          <a:ln w="2143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F2F4F8"/>
          </a:solidFill>
          <a:ln w="19526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F1F4F7"/>
          </a:solidFill>
          <a:ln w="1762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F0F2F5"/>
          </a:solidFill>
          <a:ln w="1555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EEF1F4"/>
          </a:solidFill>
          <a:ln w="1365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EDEFF3"/>
          </a:solidFill>
          <a:ln w="1174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EAECF1"/>
          </a:solidFill>
          <a:ln w="7778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2487613" y="1266825"/>
            <a:ext cx="5718175" cy="44767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2409825" y="1168400"/>
            <a:ext cx="5697538" cy="4476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2389188" y="2608263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2389188" y="3228975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2389188" y="3841750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2389188" y="4437063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2741613" y="5546725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3092450" y="5546725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3462338" y="5546725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3833813" y="5546725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4165600" y="5546725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4537075" y="5546725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4906963" y="5546725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5257800" y="5546725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>
            <a:off x="5629275" y="5546725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>
            <a:off x="6000750" y="5546725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6332538" y="5546725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4800" name="Line 32"/>
          <p:cNvSpPr>
            <a:spLocks noChangeShapeType="1"/>
          </p:cNvSpPr>
          <p:nvPr/>
        </p:nvSpPr>
        <p:spPr bwMode="auto">
          <a:xfrm flipV="1">
            <a:off x="2409825" y="2039938"/>
            <a:ext cx="1736725" cy="3011487"/>
          </a:xfrm>
          <a:prstGeom prst="line">
            <a:avLst/>
          </a:prstGeom>
          <a:noFill/>
          <a:ln w="58738">
            <a:solidFill>
              <a:srgbClr val="004C9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84450" y="2574925"/>
            <a:ext cx="1289050" cy="2971800"/>
            <a:chOff x="1628" y="1622"/>
            <a:chExt cx="812" cy="1872"/>
          </a:xfrm>
        </p:grpSpPr>
        <p:sp>
          <p:nvSpPr>
            <p:cNvPr id="34908" name="Line 34"/>
            <p:cNvSpPr>
              <a:spLocks noChangeShapeType="1"/>
            </p:cNvSpPr>
            <p:nvPr/>
          </p:nvSpPr>
          <p:spPr bwMode="auto">
            <a:xfrm>
              <a:off x="1628" y="1647"/>
              <a:ext cx="78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909" name="Line 35"/>
            <p:cNvSpPr>
              <a:spLocks noChangeShapeType="1"/>
            </p:cNvSpPr>
            <p:nvPr/>
          </p:nvSpPr>
          <p:spPr bwMode="auto">
            <a:xfrm>
              <a:off x="2415" y="1647"/>
              <a:ext cx="1" cy="18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910" name="Oval 36"/>
            <p:cNvSpPr>
              <a:spLocks noChangeArrowheads="1"/>
            </p:cNvSpPr>
            <p:nvPr/>
          </p:nvSpPr>
          <p:spPr bwMode="auto">
            <a:xfrm>
              <a:off x="2366" y="1622"/>
              <a:ext cx="74" cy="6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584450" y="2000250"/>
            <a:ext cx="1620838" cy="3546475"/>
            <a:chOff x="1628" y="1260"/>
            <a:chExt cx="1021" cy="2234"/>
          </a:xfrm>
        </p:grpSpPr>
        <p:sp>
          <p:nvSpPr>
            <p:cNvPr id="34905" name="Line 38"/>
            <p:cNvSpPr>
              <a:spLocks noChangeShapeType="1"/>
            </p:cNvSpPr>
            <p:nvPr/>
          </p:nvSpPr>
          <p:spPr bwMode="auto">
            <a:xfrm>
              <a:off x="1628" y="1285"/>
              <a:ext cx="99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906" name="Line 39"/>
            <p:cNvSpPr>
              <a:spLocks noChangeShapeType="1"/>
            </p:cNvSpPr>
            <p:nvPr/>
          </p:nvSpPr>
          <p:spPr bwMode="auto">
            <a:xfrm>
              <a:off x="2624" y="1285"/>
              <a:ext cx="1" cy="2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907" name="Oval 40"/>
            <p:cNvSpPr>
              <a:spLocks noChangeArrowheads="1"/>
            </p:cNvSpPr>
            <p:nvPr/>
          </p:nvSpPr>
          <p:spPr bwMode="auto">
            <a:xfrm>
              <a:off x="2587" y="1260"/>
              <a:ext cx="62" cy="6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584450" y="3189288"/>
            <a:ext cx="917575" cy="2357437"/>
            <a:chOff x="1628" y="2009"/>
            <a:chExt cx="578" cy="1485"/>
          </a:xfrm>
        </p:grpSpPr>
        <p:sp>
          <p:nvSpPr>
            <p:cNvPr id="34902" name="Oval 42"/>
            <p:cNvSpPr>
              <a:spLocks noChangeArrowheads="1"/>
            </p:cNvSpPr>
            <p:nvPr/>
          </p:nvSpPr>
          <p:spPr bwMode="auto">
            <a:xfrm>
              <a:off x="2145" y="2009"/>
              <a:ext cx="61" cy="6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903" name="Line 43"/>
            <p:cNvSpPr>
              <a:spLocks noChangeShapeType="1"/>
            </p:cNvSpPr>
            <p:nvPr/>
          </p:nvSpPr>
          <p:spPr bwMode="auto">
            <a:xfrm>
              <a:off x="1628" y="2034"/>
              <a:ext cx="55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904" name="Line 44"/>
            <p:cNvSpPr>
              <a:spLocks noChangeShapeType="1"/>
            </p:cNvSpPr>
            <p:nvPr/>
          </p:nvSpPr>
          <p:spPr bwMode="auto">
            <a:xfrm>
              <a:off x="2181" y="2034"/>
              <a:ext cx="1" cy="1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584450" y="3802063"/>
            <a:ext cx="566738" cy="1744662"/>
            <a:chOff x="1628" y="2395"/>
            <a:chExt cx="357" cy="1099"/>
          </a:xfrm>
        </p:grpSpPr>
        <p:grpSp>
          <p:nvGrpSpPr>
            <p:cNvPr id="34898" name="Group 46"/>
            <p:cNvGrpSpPr>
              <a:grpSpLocks/>
            </p:cNvGrpSpPr>
            <p:nvPr/>
          </p:nvGrpSpPr>
          <p:grpSpPr bwMode="auto">
            <a:xfrm>
              <a:off x="1628" y="2395"/>
              <a:ext cx="357" cy="75"/>
              <a:chOff x="1628" y="2395"/>
              <a:chExt cx="357" cy="75"/>
            </a:xfrm>
          </p:grpSpPr>
          <p:sp>
            <p:nvSpPr>
              <p:cNvPr id="34900" name="Oval 47"/>
              <p:cNvSpPr>
                <a:spLocks noChangeArrowheads="1"/>
              </p:cNvSpPr>
              <p:nvPr/>
            </p:nvSpPr>
            <p:spPr bwMode="auto">
              <a:xfrm>
                <a:off x="1911" y="2395"/>
                <a:ext cx="74" cy="7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901" name="Line 48"/>
              <p:cNvSpPr>
                <a:spLocks noChangeShapeType="1"/>
              </p:cNvSpPr>
              <p:nvPr/>
            </p:nvSpPr>
            <p:spPr bwMode="auto">
              <a:xfrm>
                <a:off x="1628" y="2420"/>
                <a:ext cx="32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4899" name="Line 49"/>
            <p:cNvSpPr>
              <a:spLocks noChangeShapeType="1"/>
            </p:cNvSpPr>
            <p:nvPr/>
          </p:nvSpPr>
          <p:spPr bwMode="auto">
            <a:xfrm>
              <a:off x="1948" y="2420"/>
              <a:ext cx="1" cy="10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2546350" y="4397375"/>
            <a:ext cx="252413" cy="1149350"/>
            <a:chOff x="1604" y="2770"/>
            <a:chExt cx="159" cy="724"/>
          </a:xfrm>
        </p:grpSpPr>
        <p:sp>
          <p:nvSpPr>
            <p:cNvPr id="34895" name="Oval 51"/>
            <p:cNvSpPr>
              <a:spLocks noChangeArrowheads="1"/>
            </p:cNvSpPr>
            <p:nvPr/>
          </p:nvSpPr>
          <p:spPr bwMode="auto">
            <a:xfrm>
              <a:off x="1702" y="2770"/>
              <a:ext cx="61" cy="6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96" name="Line 52"/>
            <p:cNvSpPr>
              <a:spLocks noChangeShapeType="1"/>
            </p:cNvSpPr>
            <p:nvPr/>
          </p:nvSpPr>
          <p:spPr bwMode="auto">
            <a:xfrm>
              <a:off x="1604" y="2795"/>
              <a:ext cx="11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97" name="Line 53"/>
            <p:cNvSpPr>
              <a:spLocks noChangeShapeType="1"/>
            </p:cNvSpPr>
            <p:nvPr/>
          </p:nvSpPr>
          <p:spPr bwMode="auto">
            <a:xfrm>
              <a:off x="1727" y="2782"/>
              <a:ext cx="1" cy="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4854" name="Line 54"/>
          <p:cNvSpPr>
            <a:spLocks noChangeShapeType="1"/>
          </p:cNvSpPr>
          <p:nvPr/>
        </p:nvSpPr>
        <p:spPr bwMode="auto">
          <a:xfrm flipH="1">
            <a:off x="2389188" y="2039938"/>
            <a:ext cx="1762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55" name="Line 55"/>
          <p:cNvSpPr>
            <a:spLocks noChangeShapeType="1"/>
          </p:cNvSpPr>
          <p:nvPr/>
        </p:nvSpPr>
        <p:spPr bwMode="auto">
          <a:xfrm>
            <a:off x="6723063" y="5546725"/>
            <a:ext cx="1587" cy="117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56" name="Freeform 56"/>
          <p:cNvSpPr>
            <a:spLocks/>
          </p:cNvSpPr>
          <p:nvPr/>
        </p:nvSpPr>
        <p:spPr bwMode="auto">
          <a:xfrm>
            <a:off x="2389188" y="1168400"/>
            <a:ext cx="5718175" cy="4495800"/>
          </a:xfrm>
          <a:custGeom>
            <a:avLst/>
            <a:gdLst>
              <a:gd name="T0" fmla="*/ 0 w 3602"/>
              <a:gd name="T1" fmla="*/ 0 h 2832"/>
              <a:gd name="T2" fmla="*/ 0 w 3602"/>
              <a:gd name="T3" fmla="*/ 2832 h 2832"/>
              <a:gd name="T4" fmla="*/ 3602 w 3602"/>
              <a:gd name="T5" fmla="*/ 2832 h 2832"/>
              <a:gd name="T6" fmla="*/ 0 60000 65536"/>
              <a:gd name="T7" fmla="*/ 0 60000 65536"/>
              <a:gd name="T8" fmla="*/ 0 60000 65536"/>
              <a:gd name="T9" fmla="*/ 0 w 3602"/>
              <a:gd name="T10" fmla="*/ 0 h 2832"/>
              <a:gd name="T11" fmla="*/ 3602 w 3602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2" h="2832">
                <a:moveTo>
                  <a:pt x="0" y="0"/>
                </a:moveTo>
                <a:lnTo>
                  <a:pt x="0" y="2832"/>
                </a:lnTo>
                <a:lnTo>
                  <a:pt x="3602" y="283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57" name="Line 57"/>
          <p:cNvSpPr>
            <a:spLocks noChangeShapeType="1"/>
          </p:cNvSpPr>
          <p:nvPr/>
        </p:nvSpPr>
        <p:spPr bwMode="auto">
          <a:xfrm>
            <a:off x="2389188" y="5070475"/>
            <a:ext cx="1762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4826" name="Line 58"/>
          <p:cNvSpPr>
            <a:spLocks noChangeShapeType="1"/>
          </p:cNvSpPr>
          <p:nvPr/>
        </p:nvSpPr>
        <p:spPr bwMode="auto">
          <a:xfrm>
            <a:off x="2019300" y="2813050"/>
            <a:ext cx="1588" cy="257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4827" name="Line 59"/>
          <p:cNvSpPr>
            <a:spLocks noChangeShapeType="1"/>
          </p:cNvSpPr>
          <p:nvPr/>
        </p:nvSpPr>
        <p:spPr bwMode="auto">
          <a:xfrm flipH="1">
            <a:off x="3482975" y="5981700"/>
            <a:ext cx="2540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60" name="Rectangle 60"/>
          <p:cNvSpPr>
            <a:spLocks noChangeArrowheads="1"/>
          </p:cNvSpPr>
          <p:nvPr/>
        </p:nvSpPr>
        <p:spPr bwMode="auto">
          <a:xfrm>
            <a:off x="1477963" y="1146175"/>
            <a:ext cx="6762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34861" name="Rectangle 63"/>
          <p:cNvSpPr>
            <a:spLocks noChangeArrowheads="1"/>
          </p:cNvSpPr>
          <p:nvPr/>
        </p:nvSpPr>
        <p:spPr bwMode="auto">
          <a:xfrm>
            <a:off x="2270125" y="574357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sp>
        <p:nvSpPr>
          <p:cNvPr id="34862" name="Rectangle 64"/>
          <p:cNvSpPr>
            <a:spLocks noChangeArrowheads="1"/>
          </p:cNvSpPr>
          <p:nvPr/>
        </p:nvSpPr>
        <p:spPr bwMode="auto">
          <a:xfrm>
            <a:off x="1835150" y="2490788"/>
            <a:ext cx="4175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2.50</a:t>
            </a:r>
            <a:endParaRPr lang="en-US" sz="2400" i="0"/>
          </a:p>
        </p:txBody>
      </p:sp>
      <p:sp>
        <p:nvSpPr>
          <p:cNvPr id="34863" name="Rectangle 65"/>
          <p:cNvSpPr>
            <a:spLocks noChangeArrowheads="1"/>
          </p:cNvSpPr>
          <p:nvPr/>
        </p:nvSpPr>
        <p:spPr bwMode="auto">
          <a:xfrm>
            <a:off x="1835150" y="3098800"/>
            <a:ext cx="4175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2.00</a:t>
            </a:r>
            <a:endParaRPr lang="en-US" sz="2400" i="0"/>
          </a:p>
        </p:txBody>
      </p:sp>
      <p:sp>
        <p:nvSpPr>
          <p:cNvPr id="34864" name="Rectangle 66"/>
          <p:cNvSpPr>
            <a:spLocks noChangeArrowheads="1"/>
          </p:cNvSpPr>
          <p:nvPr/>
        </p:nvSpPr>
        <p:spPr bwMode="auto">
          <a:xfrm>
            <a:off x="1835150" y="3744913"/>
            <a:ext cx="4175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1.50</a:t>
            </a:r>
            <a:endParaRPr lang="en-US" sz="2400" i="0"/>
          </a:p>
        </p:txBody>
      </p:sp>
      <p:sp>
        <p:nvSpPr>
          <p:cNvPr id="34865" name="Rectangle 67"/>
          <p:cNvSpPr>
            <a:spLocks noChangeArrowheads="1"/>
          </p:cNvSpPr>
          <p:nvPr/>
        </p:nvSpPr>
        <p:spPr bwMode="auto">
          <a:xfrm>
            <a:off x="1835150" y="4327525"/>
            <a:ext cx="4175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1.00</a:t>
            </a:r>
            <a:endParaRPr lang="en-US" sz="2400" i="0"/>
          </a:p>
        </p:txBody>
      </p:sp>
      <p:sp>
        <p:nvSpPr>
          <p:cNvPr id="34866" name="Rectangle 68"/>
          <p:cNvSpPr>
            <a:spLocks noChangeArrowheads="1"/>
          </p:cNvSpPr>
          <p:nvPr/>
        </p:nvSpPr>
        <p:spPr bwMode="auto">
          <a:xfrm>
            <a:off x="2665413" y="574357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1</a:t>
            </a:r>
            <a:endParaRPr lang="en-US" sz="2400" i="0"/>
          </a:p>
        </p:txBody>
      </p:sp>
      <p:sp>
        <p:nvSpPr>
          <p:cNvPr id="34867" name="Rectangle 69"/>
          <p:cNvSpPr>
            <a:spLocks noChangeArrowheads="1"/>
          </p:cNvSpPr>
          <p:nvPr/>
        </p:nvSpPr>
        <p:spPr bwMode="auto">
          <a:xfrm>
            <a:off x="2997200" y="574357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2</a:t>
            </a:r>
            <a:endParaRPr lang="en-US" sz="2400" i="0"/>
          </a:p>
        </p:txBody>
      </p:sp>
      <p:sp>
        <p:nvSpPr>
          <p:cNvPr id="34868" name="Rectangle 70"/>
          <p:cNvSpPr>
            <a:spLocks noChangeArrowheads="1"/>
          </p:cNvSpPr>
          <p:nvPr/>
        </p:nvSpPr>
        <p:spPr bwMode="auto">
          <a:xfrm>
            <a:off x="3360738" y="574357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3</a:t>
            </a:r>
            <a:endParaRPr lang="en-US" sz="2400" i="0"/>
          </a:p>
        </p:txBody>
      </p:sp>
      <p:sp>
        <p:nvSpPr>
          <p:cNvPr id="34869" name="Rectangle 71"/>
          <p:cNvSpPr>
            <a:spLocks noChangeArrowheads="1"/>
          </p:cNvSpPr>
          <p:nvPr/>
        </p:nvSpPr>
        <p:spPr bwMode="auto">
          <a:xfrm>
            <a:off x="3724275" y="574357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4</a:t>
            </a:r>
            <a:endParaRPr lang="en-US" sz="2400" i="0"/>
          </a:p>
        </p:txBody>
      </p:sp>
      <p:sp>
        <p:nvSpPr>
          <p:cNvPr id="34870" name="Rectangle 72"/>
          <p:cNvSpPr>
            <a:spLocks noChangeArrowheads="1"/>
          </p:cNvSpPr>
          <p:nvPr/>
        </p:nvSpPr>
        <p:spPr bwMode="auto">
          <a:xfrm>
            <a:off x="4081463" y="574357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5</a:t>
            </a:r>
            <a:endParaRPr lang="en-US" sz="2400" i="0"/>
          </a:p>
        </p:txBody>
      </p:sp>
      <p:sp>
        <p:nvSpPr>
          <p:cNvPr id="34871" name="Rectangle 73"/>
          <p:cNvSpPr>
            <a:spLocks noChangeArrowheads="1"/>
          </p:cNvSpPr>
          <p:nvPr/>
        </p:nvSpPr>
        <p:spPr bwMode="auto">
          <a:xfrm>
            <a:off x="4445000" y="574357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6</a:t>
            </a:r>
            <a:endParaRPr lang="en-US" sz="2400" i="0"/>
          </a:p>
        </p:txBody>
      </p:sp>
      <p:sp>
        <p:nvSpPr>
          <p:cNvPr id="34872" name="Rectangle 74"/>
          <p:cNvSpPr>
            <a:spLocks noChangeArrowheads="1"/>
          </p:cNvSpPr>
          <p:nvPr/>
        </p:nvSpPr>
        <p:spPr bwMode="auto">
          <a:xfrm>
            <a:off x="4808538" y="574357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7</a:t>
            </a:r>
            <a:endParaRPr lang="en-US" sz="2400" i="0"/>
          </a:p>
        </p:txBody>
      </p:sp>
      <p:sp>
        <p:nvSpPr>
          <p:cNvPr id="34873" name="Rectangle 75"/>
          <p:cNvSpPr>
            <a:spLocks noChangeArrowheads="1"/>
          </p:cNvSpPr>
          <p:nvPr/>
        </p:nvSpPr>
        <p:spPr bwMode="auto">
          <a:xfrm>
            <a:off x="5172075" y="574357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8</a:t>
            </a:r>
            <a:endParaRPr lang="en-US" sz="2400" i="0"/>
          </a:p>
        </p:txBody>
      </p:sp>
      <p:sp>
        <p:nvSpPr>
          <p:cNvPr id="34874" name="Rectangle 76"/>
          <p:cNvSpPr>
            <a:spLocks noChangeArrowheads="1"/>
          </p:cNvSpPr>
          <p:nvPr/>
        </p:nvSpPr>
        <p:spPr bwMode="auto">
          <a:xfrm>
            <a:off x="5535613" y="574357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9</a:t>
            </a:r>
            <a:endParaRPr lang="en-US" sz="2400" i="0"/>
          </a:p>
        </p:txBody>
      </p:sp>
      <p:sp>
        <p:nvSpPr>
          <p:cNvPr id="34875" name="Rectangle 77"/>
          <p:cNvSpPr>
            <a:spLocks noChangeArrowheads="1"/>
          </p:cNvSpPr>
          <p:nvPr/>
        </p:nvSpPr>
        <p:spPr bwMode="auto">
          <a:xfrm>
            <a:off x="5840413" y="5743575"/>
            <a:ext cx="234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10</a:t>
            </a:r>
            <a:endParaRPr lang="en-US" sz="2400" i="0"/>
          </a:p>
        </p:txBody>
      </p:sp>
      <p:sp>
        <p:nvSpPr>
          <p:cNvPr id="34876" name="Rectangle 78"/>
          <p:cNvSpPr>
            <a:spLocks noChangeArrowheads="1"/>
          </p:cNvSpPr>
          <p:nvPr/>
        </p:nvSpPr>
        <p:spPr bwMode="auto">
          <a:xfrm>
            <a:off x="6197600" y="5743575"/>
            <a:ext cx="234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11</a:t>
            </a:r>
            <a:endParaRPr lang="en-US" sz="2400" i="0"/>
          </a:p>
        </p:txBody>
      </p:sp>
      <p:sp>
        <p:nvSpPr>
          <p:cNvPr id="34877" name="Rectangle 79"/>
          <p:cNvSpPr>
            <a:spLocks noChangeArrowheads="1"/>
          </p:cNvSpPr>
          <p:nvPr/>
        </p:nvSpPr>
        <p:spPr bwMode="auto">
          <a:xfrm>
            <a:off x="7235825" y="5876925"/>
            <a:ext cx="9683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Cantidad</a:t>
            </a:r>
            <a:endParaRPr lang="en-US" sz="2400" i="0"/>
          </a:p>
        </p:txBody>
      </p:sp>
      <p:sp>
        <p:nvSpPr>
          <p:cNvPr id="34878" name="Rectangle 81"/>
          <p:cNvSpPr>
            <a:spLocks noChangeArrowheads="1"/>
          </p:cNvSpPr>
          <p:nvPr/>
        </p:nvSpPr>
        <p:spPr bwMode="auto">
          <a:xfrm>
            <a:off x="1724025" y="1922463"/>
            <a:ext cx="5349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$3.00</a:t>
            </a:r>
            <a:endParaRPr lang="en-US" sz="2400" i="0"/>
          </a:p>
        </p:txBody>
      </p:sp>
      <p:sp>
        <p:nvSpPr>
          <p:cNvPr id="34879" name="Rectangle 82"/>
          <p:cNvSpPr>
            <a:spLocks noChangeArrowheads="1"/>
          </p:cNvSpPr>
          <p:nvPr/>
        </p:nvSpPr>
        <p:spPr bwMode="auto">
          <a:xfrm>
            <a:off x="6561138" y="5743575"/>
            <a:ext cx="234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12</a:t>
            </a:r>
            <a:endParaRPr lang="en-US" sz="2400" i="0"/>
          </a:p>
        </p:txBody>
      </p:sp>
      <p:sp>
        <p:nvSpPr>
          <p:cNvPr id="34880" name="Rectangle 83"/>
          <p:cNvSpPr>
            <a:spLocks noChangeArrowheads="1"/>
          </p:cNvSpPr>
          <p:nvPr/>
        </p:nvSpPr>
        <p:spPr bwMode="auto">
          <a:xfrm>
            <a:off x="1835150" y="4960938"/>
            <a:ext cx="4175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0.50</a:t>
            </a:r>
            <a:endParaRPr lang="en-US" sz="2400" i="0"/>
          </a:p>
        </p:txBody>
      </p: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555625" y="2593975"/>
            <a:ext cx="1463675" cy="871538"/>
            <a:chOff x="350" y="1634"/>
            <a:chExt cx="922" cy="549"/>
          </a:xfrm>
        </p:grpSpPr>
        <p:sp>
          <p:nvSpPr>
            <p:cNvPr id="34889" name="Line 85"/>
            <p:cNvSpPr>
              <a:spLocks noChangeShapeType="1"/>
            </p:cNvSpPr>
            <p:nvPr/>
          </p:nvSpPr>
          <p:spPr bwMode="auto">
            <a:xfrm>
              <a:off x="1026" y="1859"/>
              <a:ext cx="24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90" name="Rectangle 86"/>
            <p:cNvSpPr>
              <a:spLocks noChangeArrowheads="1"/>
            </p:cNvSpPr>
            <p:nvPr/>
          </p:nvSpPr>
          <p:spPr bwMode="auto">
            <a:xfrm>
              <a:off x="350" y="1634"/>
              <a:ext cx="774" cy="549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91" name="Rectangle 87"/>
            <p:cNvSpPr>
              <a:spLocks noChangeArrowheads="1"/>
            </p:cNvSpPr>
            <p:nvPr/>
          </p:nvSpPr>
          <p:spPr bwMode="auto">
            <a:xfrm>
              <a:off x="391" y="1659"/>
              <a:ext cx="3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1. Un </a:t>
              </a:r>
              <a:endParaRPr lang="en-US" sz="2400" i="0"/>
            </a:p>
          </p:txBody>
        </p:sp>
        <p:sp>
          <p:nvSpPr>
            <p:cNvPr id="34892" name="Rectangle 88"/>
            <p:cNvSpPr>
              <a:spLocks noChangeArrowheads="1"/>
            </p:cNvSpPr>
            <p:nvPr/>
          </p:nvSpPr>
          <p:spPr bwMode="auto">
            <a:xfrm>
              <a:off x="391" y="1825"/>
              <a:ext cx="52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aumento</a:t>
              </a:r>
              <a:endParaRPr lang="en-US" sz="2400" i="0"/>
            </a:p>
          </p:txBody>
        </p:sp>
        <p:sp>
          <p:nvSpPr>
            <p:cNvPr id="34893" name="Rectangle 89"/>
            <p:cNvSpPr>
              <a:spLocks noChangeArrowheads="1"/>
            </p:cNvSpPr>
            <p:nvPr/>
          </p:nvSpPr>
          <p:spPr bwMode="auto">
            <a:xfrm>
              <a:off x="391" y="1991"/>
              <a:ext cx="78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 en el precio </a:t>
              </a:r>
              <a:endParaRPr lang="en-US" sz="2400" i="0"/>
            </a:p>
          </p:txBody>
        </p:sp>
        <p:sp>
          <p:nvSpPr>
            <p:cNvPr id="34894" name="Rectangle 90"/>
            <p:cNvSpPr>
              <a:spLocks noChangeArrowheads="1"/>
            </p:cNvSpPr>
            <p:nvPr/>
          </p:nvSpPr>
          <p:spPr bwMode="auto">
            <a:xfrm>
              <a:off x="886" y="1991"/>
              <a:ext cx="12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...</a:t>
              </a:r>
              <a:endParaRPr lang="en-US" sz="2400" i="0"/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3130550" y="6051550"/>
            <a:ext cx="4117975" cy="614363"/>
            <a:chOff x="1972" y="3768"/>
            <a:chExt cx="2594" cy="387"/>
          </a:xfrm>
        </p:grpSpPr>
        <p:sp>
          <p:nvSpPr>
            <p:cNvPr id="34884" name="Line 92"/>
            <p:cNvSpPr>
              <a:spLocks noChangeShapeType="1"/>
            </p:cNvSpPr>
            <p:nvPr/>
          </p:nvSpPr>
          <p:spPr bwMode="auto">
            <a:xfrm flipV="1">
              <a:off x="2243" y="3768"/>
              <a:ext cx="1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85" name="Rectangle 93"/>
            <p:cNvSpPr>
              <a:spLocks noChangeArrowheads="1"/>
            </p:cNvSpPr>
            <p:nvPr/>
          </p:nvSpPr>
          <p:spPr bwMode="auto">
            <a:xfrm>
              <a:off x="1972" y="3905"/>
              <a:ext cx="2594" cy="250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86" name="Rectangle 94"/>
            <p:cNvSpPr>
              <a:spLocks noChangeArrowheads="1"/>
            </p:cNvSpPr>
            <p:nvPr/>
          </p:nvSpPr>
          <p:spPr bwMode="auto">
            <a:xfrm>
              <a:off x="2002" y="3946"/>
              <a:ext cx="15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2. </a:t>
              </a:r>
              <a:endParaRPr lang="en-US" sz="2400" i="0"/>
            </a:p>
          </p:txBody>
        </p:sp>
        <p:sp>
          <p:nvSpPr>
            <p:cNvPr id="34887" name="Rectangle 95"/>
            <p:cNvSpPr>
              <a:spLocks noChangeArrowheads="1"/>
            </p:cNvSpPr>
            <p:nvPr/>
          </p:nvSpPr>
          <p:spPr bwMode="auto">
            <a:xfrm>
              <a:off x="2145" y="3946"/>
              <a:ext cx="12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...</a:t>
              </a:r>
              <a:endParaRPr lang="en-US" sz="2400" i="0"/>
            </a:p>
          </p:txBody>
        </p:sp>
        <p:sp>
          <p:nvSpPr>
            <p:cNvPr id="34888" name="Rectangle 96"/>
            <p:cNvSpPr>
              <a:spLocks noChangeArrowheads="1"/>
            </p:cNvSpPr>
            <p:nvPr/>
          </p:nvSpPr>
          <p:spPr bwMode="auto">
            <a:xfrm>
              <a:off x="2297" y="3946"/>
              <a:ext cx="157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 eleva la cantidad ofrecida</a:t>
              </a:r>
              <a:endParaRPr lang="en-US" sz="2400" i="0"/>
            </a:p>
          </p:txBody>
        </p:sp>
      </p:grpSp>
      <p:pic>
        <p:nvPicPr>
          <p:cNvPr id="34883" name="Picture 97"/>
          <p:cNvPicPr>
            <a:picLocks noChangeAspect="1" noChangeArrowheads="1"/>
          </p:cNvPicPr>
          <p:nvPr/>
        </p:nvPicPr>
        <p:blipFill>
          <a:blip r:embed="rId3"/>
          <a:srcRect r="67474" b="46863"/>
          <a:stretch>
            <a:fillRect/>
          </a:stretch>
        </p:blipFill>
        <p:spPr bwMode="auto">
          <a:xfrm>
            <a:off x="5105400" y="990600"/>
            <a:ext cx="34290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4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800" grpId="0" animBg="1"/>
      <p:bldP spid="544826" grpId="0" animBg="1"/>
      <p:bldP spid="5448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748712" cy="1219200"/>
          </a:xfrm>
        </p:spPr>
        <p:txBody>
          <a:bodyPr/>
          <a:lstStyle/>
          <a:p>
            <a:pPr algn="l" eaLnBrk="1" hangingPunct="1"/>
            <a:r>
              <a:rPr lang="en-US" altLang="en-US" sz="3200" b="1" u="sng" smtClean="0">
                <a:solidFill>
                  <a:schemeClr val="bg1"/>
                </a:solidFill>
              </a:rPr>
              <a:t>Oferta de mercado</a:t>
            </a:r>
            <a:r>
              <a:rPr lang="en-US" altLang="en-US" sz="3200" b="1" smtClean="0">
                <a:solidFill>
                  <a:schemeClr val="bg1"/>
                </a:solidFill>
              </a:rPr>
              <a:t> vs. </a:t>
            </a:r>
            <a:r>
              <a:rPr lang="en-US" altLang="en-US" sz="3200" b="1" u="sng" smtClean="0">
                <a:solidFill>
                  <a:schemeClr val="bg1"/>
                </a:solidFill>
              </a:rPr>
              <a:t>Oferta individual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63700"/>
            <a:ext cx="8382000" cy="51943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La oferta de mercado es la suma de todas las ofertas individuales. </a:t>
            </a: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La curva de oferta de mercado muestra cómo varía la cantidad total ofrecida de un bien cuando varía su precio, mientras se mantienen constantes todos los demás factores.</a:t>
            </a: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Gráficamente, la curva de oferta de mercado se obtiene sumando horizontalmente las curvas de oferta individuales.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835150" y="260350"/>
            <a:ext cx="63928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chemeClr val="bg1"/>
                </a:solidFill>
              </a:rPr>
              <a:t>Desplazamientos a lo largo de </a:t>
            </a:r>
            <a:br>
              <a:rPr lang="en-US" altLang="en-US" sz="3200" b="1" smtClean="0">
                <a:solidFill>
                  <a:schemeClr val="bg1"/>
                </a:solidFill>
              </a:rPr>
            </a:br>
            <a:r>
              <a:rPr lang="en-US" altLang="en-US" sz="3200" b="1" smtClean="0">
                <a:solidFill>
                  <a:schemeClr val="bg1"/>
                </a:solidFill>
              </a:rPr>
              <a:t>la curva de oferta</a:t>
            </a:r>
            <a:endParaRPr lang="en-US" altLang="en-US" sz="3200" b="1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382000" cy="5194300"/>
          </a:xfrm>
        </p:spPr>
        <p:txBody>
          <a:bodyPr/>
          <a:lstStyle/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Movimientos a lo largo de la curva de oferta…</a:t>
            </a: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… causados por un cambio en el precio del bien.</a:t>
            </a:r>
          </a:p>
          <a:p>
            <a:pPr lvl="1" eaLnBrk="1" hangingPunct="1"/>
            <a:endParaRPr lang="en-US" altLang="en-US" smtClean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	* </a:t>
            </a:r>
            <a:r>
              <a:rPr lang="en-US" altLang="en-US" sz="2400" smtClean="0">
                <a:solidFill>
                  <a:schemeClr val="bg1"/>
                </a:solidFill>
              </a:rPr>
              <a:t>Hablaremos en este caso de:</a:t>
            </a:r>
          </a:p>
          <a:p>
            <a:pPr lvl="1" eaLnBrk="1" hangingPunct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 algn="ctr"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CAMBIOS EN LA CANTIDAD OFRECIDA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258888" y="260350"/>
            <a:ext cx="63928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16002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1600200" y="61722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2895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1</a:t>
            </a:r>
          </a:p>
        </p:txBody>
      </p:sp>
      <p:sp>
        <p:nvSpPr>
          <p:cNvPr id="464905" name="Text Box 9"/>
          <p:cNvSpPr txBox="1">
            <a:spLocks noChangeArrowheads="1"/>
          </p:cNvSpPr>
          <p:nvPr/>
        </p:nvSpPr>
        <p:spPr bwMode="auto">
          <a:xfrm>
            <a:off x="5486400" y="61722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 5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533400" y="1447800"/>
            <a:ext cx="1524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00CC"/>
                </a:solidFill>
              </a:rPr>
              <a:t>Precio</a:t>
            </a:r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7308850" y="5949950"/>
            <a:ext cx="1524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00CC"/>
                </a:solidFill>
              </a:rPr>
              <a:t>Cantidad</a:t>
            </a:r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1371600" y="6172200"/>
            <a:ext cx="457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0</a:t>
            </a:r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 flipV="1">
            <a:off x="2133600" y="2133600"/>
            <a:ext cx="4495800" cy="32766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1" name="Text Box 14"/>
          <p:cNvSpPr txBox="1">
            <a:spLocks noChangeArrowheads="1"/>
          </p:cNvSpPr>
          <p:nvPr/>
        </p:nvSpPr>
        <p:spPr bwMode="auto">
          <a:xfrm>
            <a:off x="6553200" y="1524000"/>
            <a:ext cx="609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0"/>
              <a:t>S</a:t>
            </a:r>
          </a:p>
        </p:txBody>
      </p:sp>
      <p:sp>
        <p:nvSpPr>
          <p:cNvPr id="37902" name="Text Box 15"/>
          <p:cNvSpPr txBox="1">
            <a:spLocks noChangeArrowheads="1"/>
          </p:cNvSpPr>
          <p:nvPr/>
        </p:nvSpPr>
        <p:spPr bwMode="auto">
          <a:xfrm>
            <a:off x="685800" y="457200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/>
              <a:t> 1.00</a:t>
            </a:r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>
            <a:off x="1600200" y="48006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>
            <a:off x="3048000" y="4800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14" name="Line 18"/>
          <p:cNvSpPr>
            <a:spLocks noChangeShapeType="1"/>
          </p:cNvSpPr>
          <p:nvPr/>
        </p:nvSpPr>
        <p:spPr bwMode="auto">
          <a:xfrm>
            <a:off x="1600200" y="28194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15" name="Line 19"/>
          <p:cNvSpPr>
            <a:spLocks noChangeShapeType="1"/>
          </p:cNvSpPr>
          <p:nvPr/>
        </p:nvSpPr>
        <p:spPr bwMode="auto">
          <a:xfrm>
            <a:off x="5715000" y="28194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7" name="Oval 20"/>
          <p:cNvSpPr>
            <a:spLocks noChangeArrowheads="1"/>
          </p:cNvSpPr>
          <p:nvPr/>
        </p:nvSpPr>
        <p:spPr bwMode="auto">
          <a:xfrm>
            <a:off x="2971800" y="47244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8" name="Oval 21"/>
          <p:cNvSpPr>
            <a:spLocks noChangeArrowheads="1"/>
          </p:cNvSpPr>
          <p:nvPr/>
        </p:nvSpPr>
        <p:spPr bwMode="auto">
          <a:xfrm>
            <a:off x="5638800" y="27432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9" name="Text Box 22"/>
          <p:cNvSpPr txBox="1">
            <a:spLocks noChangeArrowheads="1"/>
          </p:cNvSpPr>
          <p:nvPr/>
        </p:nvSpPr>
        <p:spPr bwMode="auto">
          <a:xfrm>
            <a:off x="2667000" y="4343400"/>
            <a:ext cx="381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/>
              <a:t>A</a:t>
            </a:r>
          </a:p>
        </p:txBody>
      </p:sp>
      <p:sp>
        <p:nvSpPr>
          <p:cNvPr id="464919" name="Text Box 23"/>
          <p:cNvSpPr txBox="1">
            <a:spLocks noChangeArrowheads="1"/>
          </p:cNvSpPr>
          <p:nvPr/>
        </p:nvSpPr>
        <p:spPr bwMode="auto">
          <a:xfrm>
            <a:off x="5486400" y="2286000"/>
            <a:ext cx="381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/>
              <a:t>C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85800" y="2590800"/>
            <a:ext cx="914400" cy="1981200"/>
            <a:chOff x="432" y="1632"/>
            <a:chExt cx="576" cy="1248"/>
          </a:xfrm>
        </p:grpSpPr>
        <p:sp>
          <p:nvSpPr>
            <p:cNvPr id="37916" name="Text Box 25"/>
            <p:cNvSpPr txBox="1">
              <a:spLocks noChangeArrowheads="1"/>
            </p:cNvSpPr>
            <p:nvPr/>
          </p:nvSpPr>
          <p:spPr bwMode="auto">
            <a:xfrm>
              <a:off x="432" y="1632"/>
              <a:ext cx="5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0"/>
                <a:t>$3.00</a:t>
              </a:r>
            </a:p>
          </p:txBody>
        </p:sp>
        <p:sp>
          <p:nvSpPr>
            <p:cNvPr id="37917" name="Line 26"/>
            <p:cNvSpPr>
              <a:spLocks noChangeShapeType="1"/>
            </p:cNvSpPr>
            <p:nvPr/>
          </p:nvSpPr>
          <p:spPr bwMode="auto">
            <a:xfrm flipV="1">
              <a:off x="720" y="1920"/>
              <a:ext cx="0" cy="960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64923" name="Line 27"/>
          <p:cNvSpPr>
            <a:spLocks noChangeShapeType="1"/>
          </p:cNvSpPr>
          <p:nvPr/>
        </p:nvSpPr>
        <p:spPr bwMode="auto">
          <a:xfrm>
            <a:off x="3276600" y="6400800"/>
            <a:ext cx="2133600" cy="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24" name="Line 28"/>
          <p:cNvSpPr>
            <a:spLocks noChangeShapeType="1"/>
          </p:cNvSpPr>
          <p:nvPr/>
        </p:nvSpPr>
        <p:spPr bwMode="auto">
          <a:xfrm flipV="1">
            <a:off x="3124200" y="2895600"/>
            <a:ext cx="2209800" cy="160020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4925" name="Text Box 29"/>
          <p:cNvSpPr txBox="1">
            <a:spLocks noChangeArrowheads="1"/>
          </p:cNvSpPr>
          <p:nvPr/>
        </p:nvSpPr>
        <p:spPr bwMode="auto">
          <a:xfrm>
            <a:off x="6096000" y="2895600"/>
            <a:ext cx="2667000" cy="22828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i="0">
                <a:solidFill>
                  <a:srgbClr val="494076"/>
                </a:solidFill>
              </a:rPr>
              <a:t>Un aumento en el precio se refleja en un movimiento ascendente a lo largo de la curva de oferta.</a:t>
            </a:r>
          </a:p>
        </p:txBody>
      </p:sp>
      <p:sp>
        <p:nvSpPr>
          <p:cNvPr id="37915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99"/>
                </a:solidFill>
              </a:rPr>
              <a:t>Cambio en la cantidad ofrecida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4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4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4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6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5" grpId="0" autoUpdateAnimBg="0"/>
      <p:bldP spid="464914" grpId="0" animBg="1"/>
      <p:bldP spid="464915" grpId="0" animBg="1"/>
      <p:bldP spid="464919" grpId="0" autoUpdateAnimBg="0"/>
      <p:bldP spid="464923" grpId="0" animBg="1"/>
      <p:bldP spid="464924" grpId="0" animBg="1"/>
      <p:bldP spid="464925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>
                <a:solidFill>
                  <a:schemeClr val="bg1"/>
                </a:solidFill>
              </a:rPr>
              <a:t>Desplazamientos de la curva de oferta</a:t>
            </a:r>
            <a:endParaRPr lang="en-US" altLang="en-US" sz="28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Movimientos de la curva de oferta, bien hacia la derecha o bien hacia la izquierda…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… causados por un cambio en cualquiera de las variables que pueden afectar a la oferta de ese bien </a:t>
            </a:r>
            <a:r>
              <a:rPr lang="en-US" altLang="en-US" sz="2400" b="1" i="1" smtClean="0">
                <a:solidFill>
                  <a:schemeClr val="bg1"/>
                </a:solidFill>
              </a:rPr>
              <a:t>excepto</a:t>
            </a:r>
            <a:r>
              <a:rPr lang="en-US" altLang="en-US" sz="2400" smtClean="0">
                <a:solidFill>
                  <a:schemeClr val="bg1"/>
                </a:solidFill>
              </a:rPr>
              <a:t> su precio.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	* </a:t>
            </a:r>
            <a:r>
              <a:rPr lang="en-US" altLang="en-US" sz="2000" smtClean="0">
                <a:solidFill>
                  <a:schemeClr val="bg1"/>
                </a:solidFill>
              </a:rPr>
              <a:t>Hablaremos en este caso de: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smtClean="0">
              <a:solidFill>
                <a:schemeClr val="bg1"/>
              </a:solidFill>
            </a:endParaRP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CAMBIOS DE LA OFERTA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476375" y="404813"/>
            <a:ext cx="63928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2.2 Los conceptos de demand</a:t>
            </a:r>
            <a:r>
              <a:rPr lang="en-US" altLang="en-US" i="0">
                <a:solidFill>
                  <a:srgbClr val="FFFF00"/>
                </a:solidFill>
              </a:rPr>
              <a:t>a y oferta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arrow aqua button bckgrd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Figure 4-7 Desplazamientos de la curva de oferta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564313" y="6677025"/>
            <a:ext cx="2820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Copyright©2003  Southwestern/Thomson Learning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71625" y="1223963"/>
            <a:ext cx="7007225" cy="4805362"/>
          </a:xfrm>
          <a:prstGeom prst="rect">
            <a:avLst/>
          </a:prstGeom>
          <a:solidFill>
            <a:srgbClr val="F3F6F9"/>
          </a:solidFill>
          <a:ln w="2428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571625" y="1223963"/>
            <a:ext cx="7007225" cy="4805362"/>
          </a:xfrm>
          <a:prstGeom prst="rect">
            <a:avLst/>
          </a:prstGeom>
          <a:solidFill>
            <a:srgbClr val="F2F4F8"/>
          </a:solidFill>
          <a:ln w="22066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571625" y="1223963"/>
            <a:ext cx="7007225" cy="4805362"/>
          </a:xfrm>
          <a:prstGeom prst="rect">
            <a:avLst/>
          </a:prstGeom>
          <a:solidFill>
            <a:srgbClr val="F1F4F7"/>
          </a:solidFill>
          <a:ln w="1984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571625" y="1223963"/>
            <a:ext cx="7007225" cy="4805362"/>
          </a:xfrm>
          <a:prstGeom prst="rect">
            <a:avLst/>
          </a:prstGeom>
          <a:solidFill>
            <a:srgbClr val="F0F2F5"/>
          </a:solidFill>
          <a:ln w="1762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1571625" y="1223963"/>
            <a:ext cx="7007225" cy="4805362"/>
          </a:xfrm>
          <a:prstGeom prst="rect">
            <a:avLst/>
          </a:prstGeom>
          <a:solidFill>
            <a:srgbClr val="EEF1F4"/>
          </a:solidFill>
          <a:ln w="1539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571625" y="1223963"/>
            <a:ext cx="7007225" cy="4805362"/>
          </a:xfrm>
          <a:prstGeom prst="rect">
            <a:avLst/>
          </a:prstGeom>
          <a:solidFill>
            <a:srgbClr val="EDEFF3"/>
          </a:solidFill>
          <a:ln w="1317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1571625" y="1223963"/>
            <a:ext cx="7007225" cy="4805362"/>
          </a:xfrm>
          <a:prstGeom prst="rect">
            <a:avLst/>
          </a:prstGeom>
          <a:solidFill>
            <a:srgbClr val="EBEEF2"/>
          </a:solidFill>
          <a:ln w="1095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1571625" y="1223963"/>
            <a:ext cx="7007225" cy="4805362"/>
          </a:xfrm>
          <a:prstGeom prst="rect">
            <a:avLst/>
          </a:prstGeom>
          <a:solidFill>
            <a:srgbClr val="EAECF1"/>
          </a:solidFill>
          <a:ln w="889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1571625" y="1223963"/>
            <a:ext cx="7007225" cy="4805362"/>
          </a:xfrm>
          <a:prstGeom prst="rect">
            <a:avLst/>
          </a:prstGeom>
          <a:solidFill>
            <a:srgbClr val="E9EBF0"/>
          </a:solidFill>
          <a:ln w="666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1571625" y="1223963"/>
            <a:ext cx="7007225" cy="4805362"/>
          </a:xfrm>
          <a:prstGeom prst="rect">
            <a:avLst/>
          </a:prstGeom>
          <a:solidFill>
            <a:srgbClr val="E7EAEF"/>
          </a:solidFill>
          <a:ln w="444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1571625" y="1223963"/>
            <a:ext cx="7007225" cy="4805362"/>
          </a:xfrm>
          <a:prstGeom prst="rect">
            <a:avLst/>
          </a:prstGeom>
          <a:solidFill>
            <a:srgbClr val="E6E9EF"/>
          </a:solidFill>
          <a:ln w="2222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1462088" y="1112838"/>
            <a:ext cx="7027862" cy="4806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1462088" y="1112838"/>
            <a:ext cx="7027862" cy="4806950"/>
          </a:xfrm>
          <a:custGeom>
            <a:avLst/>
            <a:gdLst>
              <a:gd name="T0" fmla="*/ 0 w 4427"/>
              <a:gd name="T1" fmla="*/ 0 h 3028"/>
              <a:gd name="T2" fmla="*/ 0 w 4427"/>
              <a:gd name="T3" fmla="*/ 3028 h 3028"/>
              <a:gd name="T4" fmla="*/ 4427 w 4427"/>
              <a:gd name="T5" fmla="*/ 3028 h 3028"/>
              <a:gd name="T6" fmla="*/ 0 60000 65536"/>
              <a:gd name="T7" fmla="*/ 0 60000 65536"/>
              <a:gd name="T8" fmla="*/ 0 60000 65536"/>
              <a:gd name="T9" fmla="*/ 0 w 4427"/>
              <a:gd name="T10" fmla="*/ 0 h 3028"/>
              <a:gd name="T11" fmla="*/ 4427 w 4427"/>
              <a:gd name="T12" fmla="*/ 3028 h 30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27" h="3028">
                <a:moveTo>
                  <a:pt x="0" y="0"/>
                </a:moveTo>
                <a:lnTo>
                  <a:pt x="0" y="3028"/>
                </a:lnTo>
                <a:lnTo>
                  <a:pt x="4427" y="3028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3762" name="Line 18"/>
          <p:cNvSpPr>
            <a:spLocks noChangeShapeType="1"/>
          </p:cNvSpPr>
          <p:nvPr/>
        </p:nvSpPr>
        <p:spPr bwMode="auto">
          <a:xfrm flipV="1">
            <a:off x="3290888" y="2105025"/>
            <a:ext cx="3282950" cy="3152775"/>
          </a:xfrm>
          <a:prstGeom prst="line">
            <a:avLst/>
          </a:prstGeom>
          <a:noFill/>
          <a:ln w="66675">
            <a:solidFill>
              <a:srgbClr val="004C9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3763" name="Line 19"/>
          <p:cNvSpPr>
            <a:spLocks noChangeShapeType="1"/>
          </p:cNvSpPr>
          <p:nvPr/>
        </p:nvSpPr>
        <p:spPr bwMode="auto">
          <a:xfrm flipH="1">
            <a:off x="3643313" y="3052763"/>
            <a:ext cx="185102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43764" name="Line 20"/>
          <p:cNvSpPr>
            <a:spLocks noChangeShapeType="1"/>
          </p:cNvSpPr>
          <p:nvPr/>
        </p:nvSpPr>
        <p:spPr bwMode="auto">
          <a:xfrm flipH="1">
            <a:off x="4603750" y="4111625"/>
            <a:ext cx="187166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477838" y="1135063"/>
            <a:ext cx="755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39958" name="Rectangle 24"/>
          <p:cNvSpPr>
            <a:spLocks noChangeArrowheads="1"/>
          </p:cNvSpPr>
          <p:nvPr/>
        </p:nvSpPr>
        <p:spPr bwMode="auto">
          <a:xfrm>
            <a:off x="7451725" y="6092825"/>
            <a:ext cx="10810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 i="0">
                <a:solidFill>
                  <a:srgbClr val="000000"/>
                </a:solidFill>
              </a:rPr>
              <a:t>Cantidad</a:t>
            </a:r>
            <a:endParaRPr lang="en-US" sz="2400" i="0"/>
          </a:p>
        </p:txBody>
      </p:sp>
      <p:sp>
        <p:nvSpPr>
          <p:cNvPr id="39959" name="Rectangle 26"/>
          <p:cNvSpPr>
            <a:spLocks noChangeArrowheads="1"/>
          </p:cNvSpPr>
          <p:nvPr/>
        </p:nvSpPr>
        <p:spPr bwMode="auto">
          <a:xfrm>
            <a:off x="1414463" y="6011863"/>
            <a:ext cx="1317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10100" y="4200525"/>
            <a:ext cx="1292225" cy="660400"/>
            <a:chOff x="3016" y="2646"/>
            <a:chExt cx="814" cy="416"/>
          </a:xfrm>
        </p:grpSpPr>
        <p:sp>
          <p:nvSpPr>
            <p:cNvPr id="39984" name="Rectangle 28"/>
            <p:cNvSpPr>
              <a:spLocks noChangeArrowheads="1"/>
            </p:cNvSpPr>
            <p:nvPr/>
          </p:nvSpPr>
          <p:spPr bwMode="auto">
            <a:xfrm>
              <a:off x="3016" y="2646"/>
              <a:ext cx="680" cy="416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85" name="Rectangle 29"/>
            <p:cNvSpPr>
              <a:spLocks noChangeArrowheads="1"/>
            </p:cNvSpPr>
            <p:nvPr/>
          </p:nvSpPr>
          <p:spPr bwMode="auto">
            <a:xfrm>
              <a:off x="3062" y="2675"/>
              <a:ext cx="60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Aumento</a:t>
              </a:r>
              <a:endParaRPr lang="en-US" sz="2400" i="0"/>
            </a:p>
          </p:txBody>
        </p:sp>
        <p:sp>
          <p:nvSpPr>
            <p:cNvPr id="39986" name="Rectangle 30"/>
            <p:cNvSpPr>
              <a:spLocks noChangeArrowheads="1"/>
            </p:cNvSpPr>
            <p:nvPr/>
          </p:nvSpPr>
          <p:spPr bwMode="auto">
            <a:xfrm>
              <a:off x="3058" y="2861"/>
              <a:ext cx="7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de la oferta</a:t>
              </a:r>
              <a:endParaRPr lang="en-US" sz="2400" i="0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327525" y="2335213"/>
            <a:ext cx="1341438" cy="660400"/>
            <a:chOff x="2642" y="1507"/>
            <a:chExt cx="845" cy="416"/>
          </a:xfrm>
        </p:grpSpPr>
        <p:sp>
          <p:nvSpPr>
            <p:cNvPr id="39981" name="Rectangle 32"/>
            <p:cNvSpPr>
              <a:spLocks noChangeArrowheads="1"/>
            </p:cNvSpPr>
            <p:nvPr/>
          </p:nvSpPr>
          <p:spPr bwMode="auto">
            <a:xfrm>
              <a:off x="2642" y="1507"/>
              <a:ext cx="707" cy="416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82" name="Rectangle 33"/>
            <p:cNvSpPr>
              <a:spLocks noChangeArrowheads="1"/>
            </p:cNvSpPr>
            <p:nvPr/>
          </p:nvSpPr>
          <p:spPr bwMode="auto">
            <a:xfrm>
              <a:off x="2675" y="1532"/>
              <a:ext cx="81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Disminución</a:t>
              </a:r>
              <a:endParaRPr lang="en-US" sz="2400" i="0"/>
            </a:p>
          </p:txBody>
        </p:sp>
        <p:sp>
          <p:nvSpPr>
            <p:cNvPr id="39983" name="Rectangle 34"/>
            <p:cNvSpPr>
              <a:spLocks noChangeArrowheads="1"/>
            </p:cNvSpPr>
            <p:nvPr/>
          </p:nvSpPr>
          <p:spPr bwMode="auto">
            <a:xfrm>
              <a:off x="2699" y="1718"/>
              <a:ext cx="7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de la oferta</a:t>
              </a:r>
              <a:endParaRPr lang="en-US" sz="2400" i="0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725613" y="1317625"/>
            <a:ext cx="4313237" cy="3411538"/>
            <a:chOff x="1087" y="830"/>
            <a:chExt cx="2717" cy="2149"/>
          </a:xfrm>
        </p:grpSpPr>
        <p:sp>
          <p:nvSpPr>
            <p:cNvPr id="39976" name="Line 36"/>
            <p:cNvSpPr>
              <a:spLocks noChangeShapeType="1"/>
            </p:cNvSpPr>
            <p:nvPr/>
          </p:nvSpPr>
          <p:spPr bwMode="auto">
            <a:xfrm flipV="1">
              <a:off x="1087" y="993"/>
              <a:ext cx="2054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39977" name="Group 37"/>
            <p:cNvGrpSpPr>
              <a:grpSpLocks/>
            </p:cNvGrpSpPr>
            <p:nvPr/>
          </p:nvGrpSpPr>
          <p:grpSpPr bwMode="auto">
            <a:xfrm>
              <a:off x="2597" y="830"/>
              <a:ext cx="1207" cy="209"/>
              <a:chOff x="2597" y="830"/>
              <a:chExt cx="1207" cy="209"/>
            </a:xfrm>
          </p:grpSpPr>
          <p:sp>
            <p:nvSpPr>
              <p:cNvPr id="39978" name="Rectangle 38"/>
              <p:cNvSpPr>
                <a:spLocks noChangeArrowheads="1"/>
              </p:cNvSpPr>
              <p:nvPr/>
            </p:nvSpPr>
            <p:spPr bwMode="auto">
              <a:xfrm>
                <a:off x="2597" y="830"/>
                <a:ext cx="108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i="0">
                    <a:solidFill>
                      <a:srgbClr val="000000"/>
                    </a:solidFill>
                  </a:rPr>
                  <a:t>Curva de oferta</a:t>
                </a:r>
                <a:r>
                  <a:rPr lang="en-US" sz="1900" i="0">
                    <a:solidFill>
                      <a:srgbClr val="000000"/>
                    </a:solidFill>
                  </a:rPr>
                  <a:t>, </a:t>
                </a:r>
                <a:endParaRPr lang="en-US" sz="2400" i="0"/>
              </a:p>
            </p:txBody>
          </p:sp>
          <p:sp>
            <p:nvSpPr>
              <p:cNvPr id="39979" name="Rectangle 39"/>
              <p:cNvSpPr>
                <a:spLocks noChangeArrowheads="1"/>
              </p:cNvSpPr>
              <p:nvPr/>
            </p:nvSpPr>
            <p:spPr bwMode="auto">
              <a:xfrm>
                <a:off x="3541" y="830"/>
                <a:ext cx="229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</a:rPr>
                  <a:t>  S </a:t>
                </a:r>
                <a:endParaRPr lang="en-US" sz="2400" i="0"/>
              </a:p>
            </p:txBody>
          </p:sp>
          <p:sp>
            <p:nvSpPr>
              <p:cNvPr id="39980" name="Rectangle 40"/>
              <p:cNvSpPr>
                <a:spLocks noChangeArrowheads="1"/>
              </p:cNvSpPr>
              <p:nvPr/>
            </p:nvSpPr>
            <p:spPr bwMode="auto">
              <a:xfrm>
                <a:off x="3638" y="905"/>
                <a:ext cx="16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i="0">
                    <a:solidFill>
                      <a:srgbClr val="000000"/>
                    </a:solidFill>
                  </a:rPr>
                  <a:t>   3</a:t>
                </a:r>
                <a:endParaRPr lang="en-US" sz="2400" i="0"/>
              </a:p>
            </p:txBody>
          </p:sp>
        </p:grp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107113" y="1576388"/>
            <a:ext cx="1069975" cy="625475"/>
            <a:chOff x="3847" y="993"/>
            <a:chExt cx="674" cy="394"/>
          </a:xfrm>
        </p:grpSpPr>
        <p:sp>
          <p:nvSpPr>
            <p:cNvPr id="39971" name="Rectangle 42"/>
            <p:cNvSpPr>
              <a:spLocks noChangeArrowheads="1"/>
            </p:cNvSpPr>
            <p:nvPr/>
          </p:nvSpPr>
          <p:spPr bwMode="auto">
            <a:xfrm>
              <a:off x="3847" y="1179"/>
              <a:ext cx="49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oferta, </a:t>
              </a:r>
              <a:endParaRPr lang="en-US" sz="2400" i="0"/>
            </a:p>
          </p:txBody>
        </p:sp>
        <p:grpSp>
          <p:nvGrpSpPr>
            <p:cNvPr id="39972" name="Group 43"/>
            <p:cNvGrpSpPr>
              <a:grpSpLocks/>
            </p:cNvGrpSpPr>
            <p:nvPr/>
          </p:nvGrpSpPr>
          <p:grpSpPr bwMode="auto">
            <a:xfrm>
              <a:off x="3922" y="993"/>
              <a:ext cx="599" cy="394"/>
              <a:chOff x="3922" y="993"/>
              <a:chExt cx="599" cy="394"/>
            </a:xfrm>
          </p:grpSpPr>
          <p:sp>
            <p:nvSpPr>
              <p:cNvPr id="39973" name="Rectangle 44"/>
              <p:cNvSpPr>
                <a:spLocks noChangeArrowheads="1"/>
              </p:cNvSpPr>
              <p:nvPr/>
            </p:nvSpPr>
            <p:spPr bwMode="auto">
              <a:xfrm>
                <a:off x="3922" y="993"/>
                <a:ext cx="599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0">
                    <a:solidFill>
                      <a:srgbClr val="000000"/>
                    </a:solidFill>
                  </a:rPr>
                  <a:t>Curva de</a:t>
                </a:r>
                <a:endParaRPr lang="en-US" sz="2400" i="0"/>
              </a:p>
            </p:txBody>
          </p:sp>
          <p:sp>
            <p:nvSpPr>
              <p:cNvPr id="39974" name="Rectangle 45"/>
              <p:cNvSpPr>
                <a:spLocks noChangeArrowheads="1"/>
              </p:cNvSpPr>
              <p:nvPr/>
            </p:nvSpPr>
            <p:spPr bwMode="auto">
              <a:xfrm>
                <a:off x="4294" y="1179"/>
                <a:ext cx="8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</a:rPr>
                  <a:t>S</a:t>
                </a:r>
                <a:endParaRPr lang="en-US" sz="2400" i="0"/>
              </a:p>
            </p:txBody>
          </p:sp>
          <p:sp>
            <p:nvSpPr>
              <p:cNvPr id="39975" name="Rectangle 46"/>
              <p:cNvSpPr>
                <a:spLocks noChangeArrowheads="1"/>
              </p:cNvSpPr>
              <p:nvPr/>
            </p:nvSpPr>
            <p:spPr bwMode="auto">
              <a:xfrm>
                <a:off x="4391" y="1253"/>
                <a:ext cx="6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i="0">
                    <a:solidFill>
                      <a:srgbClr val="000000"/>
                    </a:solidFill>
                  </a:rPr>
                  <a:t>1</a:t>
                </a:r>
                <a:endParaRPr lang="en-US" sz="2400" i="0"/>
              </a:p>
            </p:txBody>
          </p:sp>
        </p:grp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854575" y="2108200"/>
            <a:ext cx="3805238" cy="3679825"/>
            <a:chOff x="3058" y="1328"/>
            <a:chExt cx="2397" cy="2318"/>
          </a:xfrm>
        </p:grpSpPr>
        <p:sp>
          <p:nvSpPr>
            <p:cNvPr id="39965" name="Line 48"/>
            <p:cNvSpPr>
              <a:spLocks noChangeShapeType="1"/>
            </p:cNvSpPr>
            <p:nvPr/>
          </p:nvSpPr>
          <p:spPr bwMode="auto">
            <a:xfrm flipV="1">
              <a:off x="3058" y="1660"/>
              <a:ext cx="2068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39966" name="Group 49"/>
            <p:cNvGrpSpPr>
              <a:grpSpLocks/>
            </p:cNvGrpSpPr>
            <p:nvPr/>
          </p:nvGrpSpPr>
          <p:grpSpPr bwMode="auto">
            <a:xfrm>
              <a:off x="4782" y="1328"/>
              <a:ext cx="673" cy="394"/>
              <a:chOff x="4782" y="1328"/>
              <a:chExt cx="673" cy="394"/>
            </a:xfrm>
          </p:grpSpPr>
          <p:sp>
            <p:nvSpPr>
              <p:cNvPr id="39967" name="Rectangle 50"/>
              <p:cNvSpPr>
                <a:spLocks noChangeArrowheads="1"/>
              </p:cNvSpPr>
              <p:nvPr/>
            </p:nvSpPr>
            <p:spPr bwMode="auto">
              <a:xfrm>
                <a:off x="4856" y="1328"/>
                <a:ext cx="599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0">
                    <a:solidFill>
                      <a:srgbClr val="000000"/>
                    </a:solidFill>
                  </a:rPr>
                  <a:t>Curva de</a:t>
                </a:r>
                <a:endParaRPr lang="en-US" sz="2400" i="0"/>
              </a:p>
            </p:txBody>
          </p:sp>
          <p:sp>
            <p:nvSpPr>
              <p:cNvPr id="39968" name="Rectangle 51"/>
              <p:cNvSpPr>
                <a:spLocks noChangeArrowheads="1"/>
              </p:cNvSpPr>
              <p:nvPr/>
            </p:nvSpPr>
            <p:spPr bwMode="auto">
              <a:xfrm>
                <a:off x="4782" y="1514"/>
                <a:ext cx="491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0">
                    <a:solidFill>
                      <a:srgbClr val="000000"/>
                    </a:solidFill>
                  </a:rPr>
                  <a:t>oferta, </a:t>
                </a:r>
                <a:endParaRPr lang="en-US" sz="2400" i="0"/>
              </a:p>
            </p:txBody>
          </p:sp>
          <p:sp>
            <p:nvSpPr>
              <p:cNvPr id="39969" name="Rectangle 52"/>
              <p:cNvSpPr>
                <a:spLocks noChangeArrowheads="1"/>
              </p:cNvSpPr>
              <p:nvPr/>
            </p:nvSpPr>
            <p:spPr bwMode="auto">
              <a:xfrm>
                <a:off x="5228" y="1514"/>
                <a:ext cx="8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0000"/>
                    </a:solidFill>
                  </a:rPr>
                  <a:t>S</a:t>
                </a:r>
                <a:endParaRPr lang="en-US" sz="2400" i="0"/>
              </a:p>
            </p:txBody>
          </p:sp>
          <p:sp>
            <p:nvSpPr>
              <p:cNvPr id="39970" name="Rectangle 53"/>
              <p:cNvSpPr>
                <a:spLocks noChangeArrowheads="1"/>
              </p:cNvSpPr>
              <p:nvPr/>
            </p:nvSpPr>
            <p:spPr bwMode="auto">
              <a:xfrm>
                <a:off x="5326" y="1588"/>
                <a:ext cx="6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i="0">
                    <a:solidFill>
                      <a:srgbClr val="000000"/>
                    </a:solidFill>
                  </a:rPr>
                  <a:t>2</a:t>
                </a:r>
                <a:endParaRPr lang="en-US" sz="2400" i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4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62" grpId="0" animBg="1"/>
      <p:bldP spid="543763" grpId="0" animBg="1"/>
      <p:bldP spid="5437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ES" smtClean="0">
                <a:solidFill>
                  <a:schemeClr val="bg1"/>
                </a:solidFill>
              </a:rPr>
              <a:t>Factores que pueden desplazar la curva de oferta:</a:t>
            </a:r>
          </a:p>
          <a:p>
            <a:pPr marL="609600" indent="-609600" eaLnBrk="1" hangingPunct="1">
              <a:buFontTx/>
              <a:buNone/>
            </a:pPr>
            <a:endParaRPr lang="es-ES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s-ES" smtClean="0">
                <a:solidFill>
                  <a:schemeClr val="bg1"/>
                </a:solidFill>
              </a:rPr>
              <a:t>Los precios de los factores.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mtClean="0">
                <a:solidFill>
                  <a:schemeClr val="bg1"/>
                </a:solidFill>
              </a:rPr>
              <a:t>La tecnología.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mtClean="0">
                <a:solidFill>
                  <a:schemeClr val="bg1"/>
                </a:solidFill>
              </a:rPr>
              <a:t>Las expectativas.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mtClean="0">
                <a:solidFill>
                  <a:schemeClr val="bg1"/>
                </a:solidFill>
              </a:rPr>
              <a:t>El número de vendedores.</a:t>
            </a:r>
          </a:p>
        </p:txBody>
      </p:sp>
      <p:sp>
        <p:nvSpPr>
          <p:cNvPr id="40963" name="Rectangle 4"/>
          <p:cNvSpPr>
            <a:spLocks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ES_tradnl" altLang="en-US" sz="2800" smtClean="0">
                <a:solidFill>
                  <a:srgbClr val="FFFF00"/>
                </a:solidFill>
              </a:rPr>
              <a:t>2.2 Los conceptos de demand</a:t>
            </a:r>
            <a:r>
              <a:rPr lang="en-US" altLang="en-US" sz="2800" smtClean="0">
                <a:solidFill>
                  <a:srgbClr val="FFFF00"/>
                </a:solidFill>
              </a:rPr>
              <a:t>a y oferta</a:t>
            </a:r>
            <a:endParaRPr lang="es-ES" sz="2800" smtClean="0">
              <a:solidFill>
                <a:srgbClr val="FFFF00"/>
              </a:solidFill>
            </a:endParaRP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382000" cy="5194300"/>
          </a:xfrm>
        </p:spPr>
        <p:txBody>
          <a:bodyPr/>
          <a:lstStyle/>
          <a:p>
            <a:pPr algn="ctr">
              <a:buFontTx/>
              <a:buNone/>
            </a:pPr>
            <a:endParaRPr lang="es-ES" sz="3600" smtClean="0">
              <a:solidFill>
                <a:srgbClr val="000099"/>
              </a:solidFill>
            </a:endParaRPr>
          </a:p>
          <a:p>
            <a:pPr algn="ctr">
              <a:buFontTx/>
              <a:buNone/>
            </a:pPr>
            <a:r>
              <a:rPr lang="es-ES" sz="3600" smtClean="0">
                <a:solidFill>
                  <a:srgbClr val="000099"/>
                </a:solidFill>
              </a:rPr>
              <a:t>2.3 El equilibrio de mercado</a:t>
            </a:r>
          </a:p>
          <a:p>
            <a:endParaRPr lang="es-E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1557338"/>
            <a:ext cx="8382000" cy="1219200"/>
          </a:xfrm>
        </p:spPr>
        <p:txBody>
          <a:bodyPr/>
          <a:lstStyle/>
          <a:p>
            <a:r>
              <a:rPr lang="en-US" altLang="en-US" smtClean="0"/>
              <a:t>LA OFERTA Y LA DEMANDA JUNTAS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2924175"/>
            <a:ext cx="8382000" cy="51943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altLang="en-US" i="1" smtClean="0">
                <a:solidFill>
                  <a:schemeClr val="bg1"/>
                </a:solidFill>
              </a:rPr>
              <a:t>	</a:t>
            </a:r>
            <a:r>
              <a:rPr lang="en-US" altLang="en-US" i="1" u="sng" smtClean="0">
                <a:solidFill>
                  <a:schemeClr val="bg1"/>
                </a:solidFill>
              </a:rPr>
              <a:t>Equilibrio de mercado</a:t>
            </a:r>
            <a:r>
              <a:rPr lang="en-US" altLang="en-US" i="1" smtClean="0">
                <a:solidFill>
                  <a:schemeClr val="bg1"/>
                </a:solidFill>
              </a:rPr>
              <a:t>: </a:t>
            </a:r>
          </a:p>
          <a:p>
            <a:pPr>
              <a:buClr>
                <a:schemeClr val="tx1"/>
              </a:buClr>
              <a:buFontTx/>
              <a:buNone/>
            </a:pPr>
            <a:endParaRPr lang="en-US" altLang="en-US" i="1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en-US" i="1" smtClean="0">
                <a:solidFill>
                  <a:schemeClr val="bg1"/>
                </a:solidFill>
              </a:rPr>
              <a:t>	S</a:t>
            </a:r>
            <a:r>
              <a:rPr lang="en-US" altLang="en-US" smtClean="0">
                <a:solidFill>
                  <a:schemeClr val="bg1"/>
                </a:solidFill>
              </a:rPr>
              <a:t>ituación en la que el precio ha alcanzado un nivel en el que la cantidad ofrecida y la cantidad demanda se igualan.</a:t>
            </a:r>
            <a:r>
              <a:rPr lang="en-US" altLang="en-US" i="1" smtClean="0">
                <a:solidFill>
                  <a:schemeClr val="bg1"/>
                </a:solidFill>
              </a:rPr>
              <a:t> </a:t>
            </a:r>
            <a:r>
              <a:rPr lang="en-US" altLang="en-US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3014" name="Rectangle 9"/>
          <p:cNvSpPr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s-ES_tradnl" altLang="en-US" i="0">
                <a:solidFill>
                  <a:srgbClr val="FFFF00"/>
                </a:solidFill>
              </a:rPr>
              <a:t>2.3 El equilibrio de mercado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43015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 sz="2800" smtClean="0">
                <a:solidFill>
                  <a:srgbClr val="FFFF00"/>
                </a:solidFill>
              </a:rPr>
              <a:t>2.3 El equilibrio de mercado</a:t>
            </a:r>
            <a:endParaRPr lang="en-US" altLang="en-US" sz="2800" smtClean="0">
              <a:solidFill>
                <a:srgbClr val="FFFF00"/>
              </a:solidFill>
            </a:endParaRP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altLang="en-US" i="1" smtClean="0">
                <a:solidFill>
                  <a:schemeClr val="bg1"/>
                </a:solidFill>
              </a:rPr>
              <a:t>Precio de equilibrio</a:t>
            </a:r>
            <a:endParaRPr lang="en-US" altLang="en-US" smtClean="0">
              <a:solidFill>
                <a:schemeClr val="bg1"/>
              </a:solidFill>
            </a:endParaRPr>
          </a:p>
          <a:p>
            <a:pPr lvl="1"/>
            <a:r>
              <a:rPr lang="en-US" altLang="en-US" sz="2400" smtClean="0">
                <a:solidFill>
                  <a:schemeClr val="bg1"/>
                </a:solidFill>
              </a:rPr>
              <a:t>El precio que hace coincidir (que equilibra) cantidad ofrecida y cantidad demandada. </a:t>
            </a:r>
          </a:p>
          <a:p>
            <a:pPr lvl="1"/>
            <a:r>
              <a:rPr lang="en-US" altLang="en-US" sz="2400" smtClean="0">
                <a:solidFill>
                  <a:schemeClr val="bg1"/>
                </a:solidFill>
              </a:rPr>
              <a:t>Gráficamente, es el precio para el que las curvas de oferta y de demanda se cortan</a:t>
            </a:r>
            <a:r>
              <a:rPr lang="en-US" altLang="en-US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altLang="en-US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en-US" i="1" smtClean="0">
                <a:solidFill>
                  <a:schemeClr val="bg1"/>
                </a:solidFill>
              </a:rPr>
              <a:t>Cantidad de equilibrio</a:t>
            </a:r>
            <a:endParaRPr lang="en-US" altLang="en-US" smtClean="0">
              <a:solidFill>
                <a:schemeClr val="bg1"/>
              </a:solidFill>
            </a:endParaRPr>
          </a:p>
          <a:p>
            <a:pPr lvl="1"/>
            <a:r>
              <a:rPr lang="en-US" altLang="en-US" sz="2400" smtClean="0">
                <a:solidFill>
                  <a:schemeClr val="bg1"/>
                </a:solidFill>
              </a:rPr>
              <a:t>Cantidad ofrecida y demandada al precio de equilibrio. </a:t>
            </a:r>
          </a:p>
          <a:p>
            <a:pPr lvl="1"/>
            <a:r>
              <a:rPr lang="en-US" altLang="en-US" sz="2400" smtClean="0">
                <a:solidFill>
                  <a:schemeClr val="bg1"/>
                </a:solidFill>
              </a:rPr>
              <a:t>Gráficamente, es la cantidad para la que las curvas de oferta y de demanda se cortan.</a:t>
            </a:r>
          </a:p>
          <a:p>
            <a:pPr lvl="1"/>
            <a:endParaRPr lang="en-US" altLang="en-US" smtClean="0"/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58837"/>
          </a:xfrm>
        </p:spPr>
        <p:txBody>
          <a:bodyPr/>
          <a:lstStyle/>
          <a:p>
            <a:r>
              <a:rPr lang="es-ES_tradnl" altLang="en-US" sz="2800" smtClean="0">
                <a:solidFill>
                  <a:srgbClr val="FFFF00"/>
                </a:solidFill>
              </a:rPr>
              <a:t>2.1 Los mercados y la comp</a:t>
            </a:r>
            <a:r>
              <a:rPr lang="en-US" altLang="en-US" sz="2800" smtClean="0">
                <a:solidFill>
                  <a:srgbClr val="FFFF00"/>
                </a:solidFill>
              </a:rPr>
              <a:t>etencia</a:t>
            </a:r>
            <a:endParaRPr lang="es-ES_tradnl" altLang="en-US" sz="2800" smtClean="0">
              <a:solidFill>
                <a:srgbClr val="FFFF00"/>
              </a:solidFill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OFERTA y DEMANDA son las dos palabras más utilizadas por los economistas. </a:t>
            </a:r>
          </a:p>
          <a:p>
            <a:endParaRPr lang="en-US" altLang="en-US" smtClean="0">
              <a:solidFill>
                <a:schemeClr val="bg1"/>
              </a:solidFill>
            </a:endParaRPr>
          </a:p>
          <a:p>
            <a:r>
              <a:rPr lang="en-US" altLang="en-US" smtClean="0">
                <a:solidFill>
                  <a:schemeClr val="bg1"/>
                </a:solidFill>
              </a:rPr>
              <a:t>Oferta y demanda son las fuerzas que hacen que las economías de mercado funcionen.</a:t>
            </a:r>
          </a:p>
          <a:p>
            <a:pPr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r>
              <a:rPr lang="en-US" altLang="en-US" smtClean="0">
                <a:solidFill>
                  <a:schemeClr val="bg1"/>
                </a:solidFill>
              </a:rPr>
              <a:t>En este tema nos ocuparemos de la oferta, la demanda y el equilibrio de mercado.</a:t>
            </a: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0" descr="marketdem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1" descr="market supp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9050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90600" y="3581400"/>
            <a:ext cx="2819400" cy="1447800"/>
            <a:chOff x="480" y="2496"/>
            <a:chExt cx="2016" cy="1152"/>
          </a:xfrm>
        </p:grpSpPr>
        <p:sp>
          <p:nvSpPr>
            <p:cNvPr id="45071" name="Oval 10"/>
            <p:cNvSpPr>
              <a:spLocks noChangeArrowheads="1"/>
            </p:cNvSpPr>
            <p:nvPr/>
          </p:nvSpPr>
          <p:spPr bwMode="auto">
            <a:xfrm>
              <a:off x="480" y="2496"/>
              <a:ext cx="2016" cy="384"/>
            </a:xfrm>
            <a:prstGeom prst="ellipse">
              <a:avLst/>
            </a:prstGeom>
            <a:noFill/>
            <a:ln w="38100">
              <a:solidFill>
                <a:srgbClr val="FC012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72" name="Line 11"/>
            <p:cNvSpPr>
              <a:spLocks noChangeShapeType="1"/>
            </p:cNvSpPr>
            <p:nvPr/>
          </p:nvSpPr>
          <p:spPr bwMode="auto">
            <a:xfrm>
              <a:off x="1680" y="2880"/>
              <a:ext cx="480" cy="768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715000" y="3581400"/>
            <a:ext cx="2590800" cy="1600200"/>
            <a:chOff x="3504" y="2448"/>
            <a:chExt cx="1776" cy="1200"/>
          </a:xfrm>
        </p:grpSpPr>
        <p:sp>
          <p:nvSpPr>
            <p:cNvPr id="45069" name="Oval 13"/>
            <p:cNvSpPr>
              <a:spLocks noChangeArrowheads="1"/>
            </p:cNvSpPr>
            <p:nvPr/>
          </p:nvSpPr>
          <p:spPr bwMode="auto">
            <a:xfrm>
              <a:off x="3504" y="2448"/>
              <a:ext cx="1776" cy="432"/>
            </a:xfrm>
            <a:prstGeom prst="ellipse">
              <a:avLst/>
            </a:prstGeom>
            <a:noFill/>
            <a:ln w="38100">
              <a:solidFill>
                <a:srgbClr val="FC0128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 flipH="1">
              <a:off x="4080" y="2880"/>
              <a:ext cx="240" cy="768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75151" name="Text Box 15"/>
          <p:cNvSpPr txBox="1">
            <a:spLocks noChangeArrowheads="1"/>
          </p:cNvSpPr>
          <p:nvPr/>
        </p:nvSpPr>
        <p:spPr bwMode="auto">
          <a:xfrm>
            <a:off x="1524000" y="5105400"/>
            <a:ext cx="6400800" cy="15541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i="0">
                <a:solidFill>
                  <a:srgbClr val="494076"/>
                </a:solidFill>
              </a:rPr>
              <a:t>Para un precio $2.00, la cantidad demandada es igual a la cantidad ofrecida!</a:t>
            </a:r>
          </a:p>
        </p:txBody>
      </p:sp>
      <p:sp>
        <p:nvSpPr>
          <p:cNvPr id="4506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 sz="2800" smtClean="0">
                <a:solidFill>
                  <a:srgbClr val="FFFF00"/>
                </a:solidFill>
              </a:rPr>
              <a:t>2.3 El equilibrio de mercado</a:t>
            </a:r>
            <a:endParaRPr lang="en-US" altLang="en-US" sz="2800" smtClean="0">
              <a:solidFill>
                <a:srgbClr val="FFFF00"/>
              </a:solidFill>
            </a:endParaRPr>
          </a:p>
        </p:txBody>
      </p:sp>
      <p:sp>
        <p:nvSpPr>
          <p:cNvPr id="45066" name="Text Box 7"/>
          <p:cNvSpPr txBox="1">
            <a:spLocks noChangeArrowheads="1"/>
          </p:cNvSpPr>
          <p:nvPr/>
        </p:nvSpPr>
        <p:spPr bwMode="auto">
          <a:xfrm>
            <a:off x="914400" y="1447800"/>
            <a:ext cx="3297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chemeClr val="bg1"/>
                </a:solidFill>
              </a:rPr>
              <a:t>Tabla de demanda</a:t>
            </a:r>
          </a:p>
        </p:txBody>
      </p:sp>
      <p:sp>
        <p:nvSpPr>
          <p:cNvPr id="45067" name="Text Box 8"/>
          <p:cNvSpPr txBox="1">
            <a:spLocks noChangeArrowheads="1"/>
          </p:cNvSpPr>
          <p:nvPr/>
        </p:nvSpPr>
        <p:spPr bwMode="auto">
          <a:xfrm>
            <a:off x="5562600" y="1447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chemeClr val="bg1"/>
                </a:solidFill>
              </a:rPr>
              <a:t>Tabla de oferta</a:t>
            </a:r>
          </a:p>
        </p:txBody>
      </p:sp>
      <p:sp>
        <p:nvSpPr>
          <p:cNvPr id="45068" name="Line 22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51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narrow aqua button bckgrd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Figura 4-8 El equilibrio de la oferta y la demanda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564313" y="6677025"/>
            <a:ext cx="2820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Copyright©2003  Southwestern/Thomson Learning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F3F6F9"/>
          </a:solidFill>
          <a:ln w="23495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F2F4F8"/>
          </a:solidFill>
          <a:ln w="2127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F1F4F7"/>
          </a:solidFill>
          <a:ln w="1920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F0F2F5"/>
          </a:solidFill>
          <a:ln w="1698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EF1F4"/>
          </a:solidFill>
          <a:ln w="1492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DEFF3"/>
          </a:solidFill>
          <a:ln w="1285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BEEF2"/>
          </a:solidFill>
          <a:ln w="10636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AECF1"/>
          </a:solidFill>
          <a:ln w="857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9EBF0"/>
          </a:solidFill>
          <a:ln w="6350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7EAEF"/>
          </a:solidFill>
          <a:ln w="428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1606550" y="1444625"/>
            <a:ext cx="7016750" cy="4589463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1500188" y="1338263"/>
            <a:ext cx="7016750" cy="4589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1947863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2395538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2843213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3292475" y="5735638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3740150" y="5735638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4187825" y="5735638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5062538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5510213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5957888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6405563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6853238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7300913" y="5735638"/>
            <a:ext cx="1587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4635500" y="5735638"/>
            <a:ext cx="1588" cy="1920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10" name="Freeform 30"/>
          <p:cNvSpPr>
            <a:spLocks/>
          </p:cNvSpPr>
          <p:nvPr/>
        </p:nvSpPr>
        <p:spPr bwMode="auto">
          <a:xfrm>
            <a:off x="1493838" y="1338263"/>
            <a:ext cx="7016750" cy="4589462"/>
          </a:xfrm>
          <a:custGeom>
            <a:avLst/>
            <a:gdLst>
              <a:gd name="T0" fmla="*/ 0 w 4420"/>
              <a:gd name="T1" fmla="*/ 0 h 2891"/>
              <a:gd name="T2" fmla="*/ 0 w 4420"/>
              <a:gd name="T3" fmla="*/ 2891 h 2891"/>
              <a:gd name="T4" fmla="*/ 4420 w 4420"/>
              <a:gd name="T5" fmla="*/ 2891 h 2891"/>
              <a:gd name="T6" fmla="*/ 0 60000 65536"/>
              <a:gd name="T7" fmla="*/ 0 60000 65536"/>
              <a:gd name="T8" fmla="*/ 0 60000 65536"/>
              <a:gd name="T9" fmla="*/ 0 w 4420"/>
              <a:gd name="T10" fmla="*/ 0 h 2891"/>
              <a:gd name="T11" fmla="*/ 4420 w 4420"/>
              <a:gd name="T12" fmla="*/ 2891 h 28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20" h="2891">
                <a:moveTo>
                  <a:pt x="0" y="0"/>
                </a:moveTo>
                <a:lnTo>
                  <a:pt x="0" y="2891"/>
                </a:lnTo>
                <a:lnTo>
                  <a:pt x="4420" y="289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498475" y="1292225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46112" name="Rectangle 34"/>
          <p:cNvSpPr>
            <a:spLocks noChangeArrowheads="1"/>
          </p:cNvSpPr>
          <p:nvPr/>
        </p:nvSpPr>
        <p:spPr bwMode="auto">
          <a:xfrm>
            <a:off x="1433513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sp>
        <p:nvSpPr>
          <p:cNvPr id="46113" name="Rectangle 35"/>
          <p:cNvSpPr>
            <a:spLocks noChangeArrowheads="1"/>
          </p:cNvSpPr>
          <p:nvPr/>
        </p:nvSpPr>
        <p:spPr bwMode="auto">
          <a:xfrm>
            <a:off x="1873250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1</a:t>
            </a:r>
            <a:endParaRPr lang="en-US" sz="2400" i="0"/>
          </a:p>
        </p:txBody>
      </p:sp>
      <p:sp>
        <p:nvSpPr>
          <p:cNvPr id="46114" name="Rectangle 36"/>
          <p:cNvSpPr>
            <a:spLocks noChangeArrowheads="1"/>
          </p:cNvSpPr>
          <p:nvPr/>
        </p:nvSpPr>
        <p:spPr bwMode="auto">
          <a:xfrm>
            <a:off x="2333625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2</a:t>
            </a:r>
            <a:endParaRPr lang="en-US" sz="2400" i="0"/>
          </a:p>
        </p:txBody>
      </p:sp>
      <p:sp>
        <p:nvSpPr>
          <p:cNvPr id="46115" name="Rectangle 37"/>
          <p:cNvSpPr>
            <a:spLocks noChangeArrowheads="1"/>
          </p:cNvSpPr>
          <p:nvPr/>
        </p:nvSpPr>
        <p:spPr bwMode="auto">
          <a:xfrm>
            <a:off x="2779713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3</a:t>
            </a:r>
            <a:endParaRPr lang="en-US" sz="2400" i="0"/>
          </a:p>
        </p:txBody>
      </p:sp>
      <p:sp>
        <p:nvSpPr>
          <p:cNvPr id="46116" name="Rectangle 38"/>
          <p:cNvSpPr>
            <a:spLocks noChangeArrowheads="1"/>
          </p:cNvSpPr>
          <p:nvPr/>
        </p:nvSpPr>
        <p:spPr bwMode="auto">
          <a:xfrm>
            <a:off x="3233738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4</a:t>
            </a:r>
            <a:endParaRPr lang="en-US" sz="2400" i="0"/>
          </a:p>
        </p:txBody>
      </p:sp>
      <p:sp>
        <p:nvSpPr>
          <p:cNvPr id="46117" name="Rectangle 39"/>
          <p:cNvSpPr>
            <a:spLocks noChangeArrowheads="1"/>
          </p:cNvSpPr>
          <p:nvPr/>
        </p:nvSpPr>
        <p:spPr bwMode="auto">
          <a:xfrm>
            <a:off x="3679825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5</a:t>
            </a:r>
            <a:endParaRPr lang="en-US" sz="2400" i="0"/>
          </a:p>
        </p:txBody>
      </p:sp>
      <p:sp>
        <p:nvSpPr>
          <p:cNvPr id="46118" name="Rectangle 40"/>
          <p:cNvSpPr>
            <a:spLocks noChangeArrowheads="1"/>
          </p:cNvSpPr>
          <p:nvPr/>
        </p:nvSpPr>
        <p:spPr bwMode="auto">
          <a:xfrm>
            <a:off x="4133850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6</a:t>
            </a:r>
            <a:endParaRPr lang="en-US" sz="2400" i="0"/>
          </a:p>
        </p:txBody>
      </p:sp>
      <p:sp>
        <p:nvSpPr>
          <p:cNvPr id="46119" name="Rectangle 41"/>
          <p:cNvSpPr>
            <a:spLocks noChangeArrowheads="1"/>
          </p:cNvSpPr>
          <p:nvPr/>
        </p:nvSpPr>
        <p:spPr bwMode="auto">
          <a:xfrm>
            <a:off x="4579938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7</a:t>
            </a:r>
            <a:endParaRPr lang="en-US" sz="2400" i="0"/>
          </a:p>
        </p:txBody>
      </p:sp>
      <p:sp>
        <p:nvSpPr>
          <p:cNvPr id="46120" name="Rectangle 42"/>
          <p:cNvSpPr>
            <a:spLocks noChangeArrowheads="1"/>
          </p:cNvSpPr>
          <p:nvPr/>
        </p:nvSpPr>
        <p:spPr bwMode="auto">
          <a:xfrm>
            <a:off x="5002213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8</a:t>
            </a:r>
            <a:endParaRPr lang="en-US" sz="2400" i="0"/>
          </a:p>
        </p:txBody>
      </p:sp>
      <p:sp>
        <p:nvSpPr>
          <p:cNvPr id="46121" name="Rectangle 43"/>
          <p:cNvSpPr>
            <a:spLocks noChangeArrowheads="1"/>
          </p:cNvSpPr>
          <p:nvPr/>
        </p:nvSpPr>
        <p:spPr bwMode="auto">
          <a:xfrm>
            <a:off x="5454650" y="5942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9</a:t>
            </a:r>
            <a:endParaRPr lang="en-US" sz="2400" i="0"/>
          </a:p>
        </p:txBody>
      </p:sp>
      <p:sp>
        <p:nvSpPr>
          <p:cNvPr id="46122" name="Rectangle 44"/>
          <p:cNvSpPr>
            <a:spLocks noChangeArrowheads="1"/>
          </p:cNvSpPr>
          <p:nvPr/>
        </p:nvSpPr>
        <p:spPr bwMode="auto">
          <a:xfrm>
            <a:off x="5837238" y="5942013"/>
            <a:ext cx="25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10</a:t>
            </a:r>
            <a:endParaRPr lang="en-US" sz="2400" i="0"/>
          </a:p>
        </p:txBody>
      </p:sp>
      <p:sp>
        <p:nvSpPr>
          <p:cNvPr id="46123" name="Rectangle 45"/>
          <p:cNvSpPr>
            <a:spLocks noChangeArrowheads="1"/>
          </p:cNvSpPr>
          <p:nvPr/>
        </p:nvSpPr>
        <p:spPr bwMode="auto">
          <a:xfrm>
            <a:off x="6278563" y="5942013"/>
            <a:ext cx="25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11</a:t>
            </a:r>
            <a:endParaRPr lang="en-US" sz="2400" i="0"/>
          </a:p>
        </p:txBody>
      </p:sp>
      <p:sp>
        <p:nvSpPr>
          <p:cNvPr id="46124" name="Rectangle 46"/>
          <p:cNvSpPr>
            <a:spLocks noChangeArrowheads="1"/>
          </p:cNvSpPr>
          <p:nvPr/>
        </p:nvSpPr>
        <p:spPr bwMode="auto">
          <a:xfrm>
            <a:off x="6724650" y="5942013"/>
            <a:ext cx="25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12</a:t>
            </a:r>
            <a:endParaRPr lang="en-US" sz="2400" i="0"/>
          </a:p>
        </p:txBody>
      </p:sp>
      <p:sp>
        <p:nvSpPr>
          <p:cNvPr id="46125" name="Rectangle 47"/>
          <p:cNvSpPr>
            <a:spLocks noChangeArrowheads="1"/>
          </p:cNvSpPr>
          <p:nvPr/>
        </p:nvSpPr>
        <p:spPr bwMode="auto">
          <a:xfrm>
            <a:off x="7596188" y="6165850"/>
            <a:ext cx="1023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Cantidad</a:t>
            </a:r>
            <a:endParaRPr lang="en-US" sz="2400" i="0"/>
          </a:p>
        </p:txBody>
      </p:sp>
      <p:sp>
        <p:nvSpPr>
          <p:cNvPr id="46126" name="Rectangle 48"/>
          <p:cNvSpPr>
            <a:spLocks noChangeArrowheads="1"/>
          </p:cNvSpPr>
          <p:nvPr/>
        </p:nvSpPr>
        <p:spPr bwMode="auto">
          <a:xfrm>
            <a:off x="7172325" y="5942013"/>
            <a:ext cx="25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13</a:t>
            </a:r>
            <a:endParaRPr lang="en-US" sz="2400" i="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699000" y="4859338"/>
            <a:ext cx="1898650" cy="939800"/>
            <a:chOff x="2960" y="3061"/>
            <a:chExt cx="1196" cy="592"/>
          </a:xfrm>
        </p:grpSpPr>
        <p:sp>
          <p:nvSpPr>
            <p:cNvPr id="46147" name="Line 50"/>
            <p:cNvSpPr>
              <a:spLocks noChangeShapeType="1"/>
            </p:cNvSpPr>
            <p:nvPr/>
          </p:nvSpPr>
          <p:spPr bwMode="auto">
            <a:xfrm flipH="1">
              <a:off x="2960" y="3236"/>
              <a:ext cx="296" cy="41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6148" name="Group 51"/>
            <p:cNvGrpSpPr>
              <a:grpSpLocks/>
            </p:cNvGrpSpPr>
            <p:nvPr/>
          </p:nvGrpSpPr>
          <p:grpSpPr bwMode="auto">
            <a:xfrm>
              <a:off x="3256" y="3061"/>
              <a:ext cx="900" cy="457"/>
              <a:chOff x="3256" y="3061"/>
              <a:chExt cx="900" cy="457"/>
            </a:xfrm>
          </p:grpSpPr>
          <p:sp>
            <p:nvSpPr>
              <p:cNvPr id="46149" name="Rectangle 52"/>
              <p:cNvSpPr>
                <a:spLocks noChangeArrowheads="1"/>
              </p:cNvSpPr>
              <p:nvPr/>
            </p:nvSpPr>
            <p:spPr bwMode="auto">
              <a:xfrm>
                <a:off x="3256" y="3061"/>
                <a:ext cx="900" cy="457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0" name="Rectangle 53"/>
              <p:cNvSpPr>
                <a:spLocks noChangeArrowheads="1"/>
              </p:cNvSpPr>
              <p:nvPr/>
            </p:nvSpPr>
            <p:spPr bwMode="auto">
              <a:xfrm>
                <a:off x="3310" y="3106"/>
                <a:ext cx="7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i="0">
                    <a:solidFill>
                      <a:srgbClr val="000000"/>
                    </a:solidFill>
                  </a:rPr>
                  <a:t>Cantidad de</a:t>
                </a:r>
                <a:endParaRPr lang="en-US" sz="2400" i="0"/>
              </a:p>
            </p:txBody>
          </p:sp>
          <p:sp>
            <p:nvSpPr>
              <p:cNvPr id="46151" name="Rectangle 54"/>
              <p:cNvSpPr>
                <a:spLocks noChangeArrowheads="1"/>
              </p:cNvSpPr>
              <p:nvPr/>
            </p:nvSpPr>
            <p:spPr bwMode="auto">
              <a:xfrm>
                <a:off x="3310" y="3285"/>
                <a:ext cx="57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i="0">
                    <a:solidFill>
                      <a:srgbClr val="000000"/>
                    </a:solidFill>
                  </a:rPr>
                  <a:t>equilibrio</a:t>
                </a:r>
                <a:endParaRPr lang="en-US" sz="2400" i="0"/>
              </a:p>
            </p:txBody>
          </p:sp>
        </p:grp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543050" y="3067050"/>
            <a:ext cx="2239963" cy="384175"/>
            <a:chOff x="972" y="1932"/>
            <a:chExt cx="1411" cy="242"/>
          </a:xfrm>
        </p:grpSpPr>
        <p:sp>
          <p:nvSpPr>
            <p:cNvPr id="46144" name="Line 56"/>
            <p:cNvSpPr>
              <a:spLocks noChangeShapeType="1"/>
            </p:cNvSpPr>
            <p:nvPr/>
          </p:nvSpPr>
          <p:spPr bwMode="auto">
            <a:xfrm flipH="1">
              <a:off x="972" y="2039"/>
              <a:ext cx="134" cy="10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5" name="Rectangle 57"/>
            <p:cNvSpPr>
              <a:spLocks noChangeArrowheads="1"/>
            </p:cNvSpPr>
            <p:nvPr/>
          </p:nvSpPr>
          <p:spPr bwMode="auto">
            <a:xfrm>
              <a:off x="1093" y="1932"/>
              <a:ext cx="1290" cy="242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6" name="Rectangle 58"/>
            <p:cNvSpPr>
              <a:spLocks noChangeArrowheads="1"/>
            </p:cNvSpPr>
            <p:nvPr/>
          </p:nvSpPr>
          <p:spPr bwMode="auto">
            <a:xfrm>
              <a:off x="1142" y="1965"/>
              <a:ext cx="12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/>
                <a:t>Precio de equilibrio</a:t>
              </a: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784725" y="2981325"/>
            <a:ext cx="3198813" cy="512763"/>
            <a:chOff x="3014" y="1878"/>
            <a:chExt cx="2015" cy="323"/>
          </a:xfrm>
        </p:grpSpPr>
        <p:sp>
          <p:nvSpPr>
            <p:cNvPr id="46141" name="Line 60"/>
            <p:cNvSpPr>
              <a:spLocks noChangeShapeType="1"/>
            </p:cNvSpPr>
            <p:nvPr/>
          </p:nvSpPr>
          <p:spPr bwMode="auto">
            <a:xfrm flipH="1">
              <a:off x="3014" y="2013"/>
              <a:ext cx="1155" cy="1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2" name="Rectangle 61"/>
            <p:cNvSpPr>
              <a:spLocks noChangeArrowheads="1"/>
            </p:cNvSpPr>
            <p:nvPr/>
          </p:nvSpPr>
          <p:spPr bwMode="auto">
            <a:xfrm>
              <a:off x="4143" y="1878"/>
              <a:ext cx="886" cy="269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3" name="Rectangle 62"/>
            <p:cNvSpPr>
              <a:spLocks noChangeArrowheads="1"/>
            </p:cNvSpPr>
            <p:nvPr/>
          </p:nvSpPr>
          <p:spPr bwMode="auto">
            <a:xfrm>
              <a:off x="4177" y="1927"/>
              <a:ext cx="5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Equilibrio</a:t>
              </a:r>
              <a:endParaRPr lang="en-US" sz="2400" i="0"/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778000" y="1858963"/>
            <a:ext cx="6226175" cy="3149600"/>
            <a:chOff x="1120" y="1171"/>
            <a:chExt cx="3922" cy="1984"/>
          </a:xfrm>
        </p:grpSpPr>
        <p:sp>
          <p:nvSpPr>
            <p:cNvPr id="46139" name="Line 64"/>
            <p:cNvSpPr>
              <a:spLocks noChangeShapeType="1"/>
            </p:cNvSpPr>
            <p:nvPr/>
          </p:nvSpPr>
          <p:spPr bwMode="auto">
            <a:xfrm flipH="1">
              <a:off x="1120" y="1286"/>
              <a:ext cx="3493" cy="1869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40" name="Rectangle 65"/>
            <p:cNvSpPr>
              <a:spLocks noChangeArrowheads="1"/>
            </p:cNvSpPr>
            <p:nvPr/>
          </p:nvSpPr>
          <p:spPr bwMode="auto">
            <a:xfrm>
              <a:off x="4642" y="1171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Oferta</a:t>
              </a:r>
              <a:endParaRPr lang="en-US" sz="2400" i="0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1884363" y="2020888"/>
            <a:ext cx="6626225" cy="3159125"/>
            <a:chOff x="1187" y="1273"/>
            <a:chExt cx="4174" cy="1990"/>
          </a:xfrm>
        </p:grpSpPr>
        <p:sp>
          <p:nvSpPr>
            <p:cNvPr id="46137" name="Line 67"/>
            <p:cNvSpPr>
              <a:spLocks noChangeShapeType="1"/>
            </p:cNvSpPr>
            <p:nvPr/>
          </p:nvSpPr>
          <p:spPr bwMode="auto">
            <a:xfrm>
              <a:off x="1187" y="1273"/>
              <a:ext cx="3547" cy="1896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38" name="Rectangle 68"/>
            <p:cNvSpPr>
              <a:spLocks noChangeArrowheads="1"/>
            </p:cNvSpPr>
            <p:nvPr/>
          </p:nvSpPr>
          <p:spPr bwMode="auto">
            <a:xfrm>
              <a:off x="4754" y="3090"/>
              <a:ext cx="6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Demanda</a:t>
              </a:r>
              <a:endParaRPr lang="en-US" sz="2400" i="0"/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31850" y="3371850"/>
            <a:ext cx="3863975" cy="2363788"/>
            <a:chOff x="524" y="2124"/>
            <a:chExt cx="2434" cy="1489"/>
          </a:xfrm>
        </p:grpSpPr>
        <p:sp>
          <p:nvSpPr>
            <p:cNvPr id="46133" name="Line 70"/>
            <p:cNvSpPr>
              <a:spLocks noChangeShapeType="1"/>
            </p:cNvSpPr>
            <p:nvPr/>
          </p:nvSpPr>
          <p:spPr bwMode="auto">
            <a:xfrm>
              <a:off x="959" y="2201"/>
              <a:ext cx="1948" cy="1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34" name="Freeform 71"/>
            <p:cNvSpPr>
              <a:spLocks/>
            </p:cNvSpPr>
            <p:nvPr/>
          </p:nvSpPr>
          <p:spPr bwMode="auto">
            <a:xfrm>
              <a:off x="2907" y="2201"/>
              <a:ext cx="13" cy="1412"/>
            </a:xfrm>
            <a:custGeom>
              <a:avLst/>
              <a:gdLst>
                <a:gd name="T0" fmla="*/ 0 w 13"/>
                <a:gd name="T1" fmla="*/ 0 h 1412"/>
                <a:gd name="T2" fmla="*/ 13 w 13"/>
                <a:gd name="T3" fmla="*/ 40 h 1412"/>
                <a:gd name="T4" fmla="*/ 13 w 13"/>
                <a:gd name="T5" fmla="*/ 1412 h 1412"/>
                <a:gd name="T6" fmla="*/ 0 60000 65536"/>
                <a:gd name="T7" fmla="*/ 0 60000 65536"/>
                <a:gd name="T8" fmla="*/ 0 60000 65536"/>
                <a:gd name="T9" fmla="*/ 0 w 13"/>
                <a:gd name="T10" fmla="*/ 0 h 1412"/>
                <a:gd name="T11" fmla="*/ 13 w 13"/>
                <a:gd name="T12" fmla="*/ 1412 h 1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412">
                  <a:moveTo>
                    <a:pt x="0" y="0"/>
                  </a:moveTo>
                  <a:lnTo>
                    <a:pt x="13" y="40"/>
                  </a:lnTo>
                  <a:lnTo>
                    <a:pt x="13" y="1412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35" name="Oval 72"/>
            <p:cNvSpPr>
              <a:spLocks noChangeArrowheads="1"/>
            </p:cNvSpPr>
            <p:nvPr/>
          </p:nvSpPr>
          <p:spPr bwMode="auto">
            <a:xfrm>
              <a:off x="2866" y="2147"/>
              <a:ext cx="92" cy="94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136" name="Rectangle 73"/>
            <p:cNvSpPr>
              <a:spLocks noChangeArrowheads="1"/>
            </p:cNvSpPr>
            <p:nvPr/>
          </p:nvSpPr>
          <p:spPr bwMode="auto">
            <a:xfrm>
              <a:off x="524" y="2124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$2.00</a:t>
              </a:r>
              <a:endParaRPr lang="en-US" sz="2400" i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arrow aqua button bckgrd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Figure 4-9(a) Mercado NO en equilibrio.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564313" y="6677025"/>
            <a:ext cx="2820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Copyright©2003  Southwestern/Thomson Learning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F3F6F9"/>
          </a:solidFill>
          <a:ln w="2333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F2F4F8"/>
          </a:solidFill>
          <a:ln w="2127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F1F4F7"/>
          </a:solidFill>
          <a:ln w="1905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F0F2F5"/>
          </a:solidFill>
          <a:ln w="1698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EF1F4"/>
          </a:solidFill>
          <a:ln w="1492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DEFF3"/>
          </a:solidFill>
          <a:ln w="12700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BEEF2"/>
          </a:solidFill>
          <a:ln w="10636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AECF1"/>
          </a:solidFill>
          <a:ln w="841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9EBF0"/>
          </a:solidFill>
          <a:ln w="6350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7EAEF"/>
          </a:solidFill>
          <a:ln w="428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2122488" y="1917700"/>
            <a:ext cx="5221287" cy="3703638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2038350" y="1836738"/>
            <a:ext cx="5199063" cy="3681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21" name="Freeform 17"/>
          <p:cNvSpPr>
            <a:spLocks/>
          </p:cNvSpPr>
          <p:nvPr/>
        </p:nvSpPr>
        <p:spPr bwMode="auto">
          <a:xfrm>
            <a:off x="2038350" y="1836738"/>
            <a:ext cx="5199063" cy="3681412"/>
          </a:xfrm>
          <a:custGeom>
            <a:avLst/>
            <a:gdLst>
              <a:gd name="T0" fmla="*/ 0 w 3275"/>
              <a:gd name="T1" fmla="*/ 0 h 2319"/>
              <a:gd name="T2" fmla="*/ 0 w 3275"/>
              <a:gd name="T3" fmla="*/ 2319 h 2319"/>
              <a:gd name="T4" fmla="*/ 3275 w 3275"/>
              <a:gd name="T5" fmla="*/ 2319 h 2319"/>
              <a:gd name="T6" fmla="*/ 0 60000 65536"/>
              <a:gd name="T7" fmla="*/ 0 60000 65536"/>
              <a:gd name="T8" fmla="*/ 0 60000 65536"/>
              <a:gd name="T9" fmla="*/ 0 w 3275"/>
              <a:gd name="T10" fmla="*/ 0 h 2319"/>
              <a:gd name="T11" fmla="*/ 3275 w 3275"/>
              <a:gd name="T12" fmla="*/ 2319 h 2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5" h="2319">
                <a:moveTo>
                  <a:pt x="0" y="0"/>
                </a:moveTo>
                <a:lnTo>
                  <a:pt x="0" y="2319"/>
                </a:lnTo>
                <a:lnTo>
                  <a:pt x="3275" y="231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1081088" y="1809750"/>
            <a:ext cx="6762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47123" name="Rectangle 21"/>
          <p:cNvSpPr>
            <a:spLocks noChangeArrowheads="1"/>
          </p:cNvSpPr>
          <p:nvPr/>
        </p:nvSpPr>
        <p:spPr bwMode="auto">
          <a:xfrm>
            <a:off x="1944688" y="554672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51075" y="2097088"/>
            <a:ext cx="4498975" cy="2460625"/>
            <a:chOff x="1418" y="1321"/>
            <a:chExt cx="2834" cy="1550"/>
          </a:xfrm>
        </p:grpSpPr>
        <p:sp>
          <p:nvSpPr>
            <p:cNvPr id="47160" name="Line 23"/>
            <p:cNvSpPr>
              <a:spLocks noChangeShapeType="1"/>
            </p:cNvSpPr>
            <p:nvPr/>
          </p:nvSpPr>
          <p:spPr bwMode="auto">
            <a:xfrm flipH="1">
              <a:off x="1418" y="1543"/>
              <a:ext cx="2566" cy="1328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161" name="Rectangle 24"/>
            <p:cNvSpPr>
              <a:spLocks noChangeArrowheads="1"/>
            </p:cNvSpPr>
            <p:nvPr/>
          </p:nvSpPr>
          <p:spPr bwMode="auto">
            <a:xfrm>
              <a:off x="3876" y="1321"/>
              <a:ext cx="3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Oferta</a:t>
              </a:r>
              <a:endParaRPr lang="en-US" sz="2400" i="0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314575" y="2449513"/>
            <a:ext cx="4843463" cy="2541587"/>
            <a:chOff x="1458" y="1543"/>
            <a:chExt cx="3051" cy="1601"/>
          </a:xfrm>
        </p:grpSpPr>
        <p:sp>
          <p:nvSpPr>
            <p:cNvPr id="47158" name="Line 26"/>
            <p:cNvSpPr>
              <a:spLocks noChangeShapeType="1"/>
            </p:cNvSpPr>
            <p:nvPr/>
          </p:nvSpPr>
          <p:spPr bwMode="auto">
            <a:xfrm>
              <a:off x="1458" y="1543"/>
              <a:ext cx="2607" cy="1341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159" name="Rectangle 27"/>
            <p:cNvSpPr>
              <a:spLocks noChangeArrowheads="1"/>
            </p:cNvSpPr>
            <p:nvPr/>
          </p:nvSpPr>
          <p:spPr bwMode="auto">
            <a:xfrm>
              <a:off x="3938" y="2981"/>
              <a:ext cx="5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Demanda</a:t>
              </a:r>
              <a:endParaRPr lang="en-US" sz="2400" i="0"/>
            </a:p>
          </p:txBody>
        </p:sp>
      </p:grpSp>
      <p:sp>
        <p:nvSpPr>
          <p:cNvPr id="47126" name="Rectangle 28"/>
          <p:cNvSpPr>
            <a:spLocks noChangeArrowheads="1"/>
          </p:cNvSpPr>
          <p:nvPr/>
        </p:nvSpPr>
        <p:spPr bwMode="auto">
          <a:xfrm>
            <a:off x="3587750" y="1468438"/>
            <a:ext cx="21891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(a) Exceso de oferta</a:t>
            </a:r>
            <a:endParaRPr lang="en-US" sz="2400" i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738438" y="5826125"/>
            <a:ext cx="1189037" cy="571500"/>
            <a:chOff x="1725" y="3670"/>
            <a:chExt cx="749" cy="360"/>
          </a:xfrm>
        </p:grpSpPr>
        <p:sp>
          <p:nvSpPr>
            <p:cNvPr id="47155" name="Rectangle 30"/>
            <p:cNvSpPr>
              <a:spLocks noChangeArrowheads="1"/>
            </p:cNvSpPr>
            <p:nvPr/>
          </p:nvSpPr>
          <p:spPr bwMode="auto">
            <a:xfrm>
              <a:off x="1725" y="3670"/>
              <a:ext cx="749" cy="360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156" name="Rectangle 31"/>
            <p:cNvSpPr>
              <a:spLocks noChangeArrowheads="1"/>
            </p:cNvSpPr>
            <p:nvPr/>
          </p:nvSpPr>
          <p:spPr bwMode="auto">
            <a:xfrm>
              <a:off x="1750" y="3682"/>
              <a:ext cx="52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Cantidad</a:t>
              </a:r>
              <a:endParaRPr lang="en-US" sz="2400" i="0"/>
            </a:p>
          </p:txBody>
        </p:sp>
        <p:sp>
          <p:nvSpPr>
            <p:cNvPr id="47157" name="Rectangle 32"/>
            <p:cNvSpPr>
              <a:spLocks noChangeArrowheads="1"/>
            </p:cNvSpPr>
            <p:nvPr/>
          </p:nvSpPr>
          <p:spPr bwMode="auto">
            <a:xfrm>
              <a:off x="1750" y="3855"/>
              <a:ext cx="70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demandada</a:t>
              </a:r>
              <a:endParaRPr lang="en-US" sz="2400" i="0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818063" y="5826125"/>
            <a:ext cx="976312" cy="571500"/>
            <a:chOff x="3035" y="3670"/>
            <a:chExt cx="615" cy="360"/>
          </a:xfrm>
        </p:grpSpPr>
        <p:sp>
          <p:nvSpPr>
            <p:cNvPr id="47152" name="Rectangle 34"/>
            <p:cNvSpPr>
              <a:spLocks noChangeArrowheads="1"/>
            </p:cNvSpPr>
            <p:nvPr/>
          </p:nvSpPr>
          <p:spPr bwMode="auto">
            <a:xfrm>
              <a:off x="3035" y="3670"/>
              <a:ext cx="615" cy="360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153" name="Rectangle 35"/>
            <p:cNvSpPr>
              <a:spLocks noChangeArrowheads="1"/>
            </p:cNvSpPr>
            <p:nvPr/>
          </p:nvSpPr>
          <p:spPr bwMode="auto">
            <a:xfrm>
              <a:off x="3070" y="3686"/>
              <a:ext cx="52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Cantidad</a:t>
              </a:r>
              <a:endParaRPr lang="en-US" sz="2400" i="0"/>
            </a:p>
          </p:txBody>
        </p:sp>
        <p:sp>
          <p:nvSpPr>
            <p:cNvPr id="47154" name="Rectangle 36"/>
            <p:cNvSpPr>
              <a:spLocks noChangeArrowheads="1"/>
            </p:cNvSpPr>
            <p:nvPr/>
          </p:nvSpPr>
          <p:spPr bwMode="auto">
            <a:xfrm>
              <a:off x="3070" y="3859"/>
              <a:ext cx="47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ofrecida</a:t>
              </a:r>
              <a:endParaRPr lang="en-US" sz="2400" i="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354388" y="2347913"/>
            <a:ext cx="1952625" cy="511175"/>
            <a:chOff x="2113" y="1479"/>
            <a:chExt cx="1230" cy="322"/>
          </a:xfrm>
        </p:grpSpPr>
        <p:sp>
          <p:nvSpPr>
            <p:cNvPr id="47148" name="Freeform 38"/>
            <p:cNvSpPr>
              <a:spLocks/>
            </p:cNvSpPr>
            <p:nvPr/>
          </p:nvSpPr>
          <p:spPr bwMode="auto">
            <a:xfrm>
              <a:off x="2113" y="1711"/>
              <a:ext cx="1230" cy="90"/>
            </a:xfrm>
            <a:custGeom>
              <a:avLst/>
              <a:gdLst>
                <a:gd name="T0" fmla="*/ 92 w 92"/>
                <a:gd name="T1" fmla="*/ 7 h 7"/>
                <a:gd name="T2" fmla="*/ 87 w 92"/>
                <a:gd name="T3" fmla="*/ 4 h 7"/>
                <a:gd name="T4" fmla="*/ 49 w 92"/>
                <a:gd name="T5" fmla="*/ 4 h 7"/>
                <a:gd name="T6" fmla="*/ 45 w 92"/>
                <a:gd name="T7" fmla="*/ 0 h 7"/>
                <a:gd name="T8" fmla="*/ 42 w 92"/>
                <a:gd name="T9" fmla="*/ 4 h 7"/>
                <a:gd name="T10" fmla="*/ 4 w 92"/>
                <a:gd name="T11" fmla="*/ 4 h 7"/>
                <a:gd name="T12" fmla="*/ 0 w 92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"/>
                <a:gd name="T23" fmla="*/ 92 w 9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">
                  <a:moveTo>
                    <a:pt x="92" y="7"/>
                  </a:moveTo>
                  <a:cubicBezTo>
                    <a:pt x="92" y="5"/>
                    <a:pt x="89" y="4"/>
                    <a:pt x="87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4"/>
                    <a:pt x="45" y="2"/>
                    <a:pt x="45" y="0"/>
                  </a:cubicBezTo>
                  <a:cubicBezTo>
                    <a:pt x="45" y="2"/>
                    <a:pt x="44" y="4"/>
                    <a:pt x="4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</a:path>
              </a:pathLst>
            </a:custGeom>
            <a:noFill/>
            <a:ln w="20638">
              <a:solidFill>
                <a:srgbClr val="3F002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7149" name="Group 39"/>
            <p:cNvGrpSpPr>
              <a:grpSpLocks/>
            </p:cNvGrpSpPr>
            <p:nvPr/>
          </p:nvGrpSpPr>
          <p:grpSpPr bwMode="auto">
            <a:xfrm>
              <a:off x="2447" y="1479"/>
              <a:ext cx="662" cy="219"/>
              <a:chOff x="2447" y="1479"/>
              <a:chExt cx="662" cy="219"/>
            </a:xfrm>
          </p:grpSpPr>
          <p:sp>
            <p:nvSpPr>
              <p:cNvPr id="47150" name="Rectangle 40"/>
              <p:cNvSpPr>
                <a:spLocks noChangeArrowheads="1"/>
              </p:cNvSpPr>
              <p:nvPr/>
            </p:nvSpPr>
            <p:spPr bwMode="auto">
              <a:xfrm>
                <a:off x="2447" y="1479"/>
                <a:ext cx="561" cy="219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151" name="Rectangle 41"/>
              <p:cNvSpPr>
                <a:spLocks noChangeArrowheads="1"/>
              </p:cNvSpPr>
              <p:nvPr/>
            </p:nvSpPr>
            <p:spPr bwMode="auto">
              <a:xfrm>
                <a:off x="2491" y="1507"/>
                <a:ext cx="6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i="0">
                    <a:solidFill>
                      <a:srgbClr val="000000"/>
                    </a:solidFill>
                  </a:rPr>
                  <a:t>Excedente</a:t>
                </a:r>
                <a:endParaRPr lang="en-US" sz="2400" i="0"/>
              </a:p>
            </p:txBody>
          </p:sp>
        </p:grpSp>
      </p:grpSp>
      <p:sp>
        <p:nvSpPr>
          <p:cNvPr id="47130" name="Rectangle 42"/>
          <p:cNvSpPr>
            <a:spLocks noChangeArrowheads="1"/>
          </p:cNvSpPr>
          <p:nvPr/>
        </p:nvSpPr>
        <p:spPr bwMode="auto">
          <a:xfrm>
            <a:off x="6084888" y="5805488"/>
            <a:ext cx="9683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Cantidad</a:t>
            </a:r>
            <a:endParaRPr lang="en-US" sz="2400" i="0"/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260725" y="2921000"/>
            <a:ext cx="134938" cy="2884488"/>
            <a:chOff x="2054" y="1840"/>
            <a:chExt cx="85" cy="1817"/>
          </a:xfrm>
        </p:grpSpPr>
        <p:sp>
          <p:nvSpPr>
            <p:cNvPr id="47144" name="Rectangle 46"/>
            <p:cNvSpPr>
              <a:spLocks noChangeArrowheads="1"/>
            </p:cNvSpPr>
            <p:nvPr/>
          </p:nvSpPr>
          <p:spPr bwMode="auto">
            <a:xfrm>
              <a:off x="2054" y="3494"/>
              <a:ext cx="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4</a:t>
              </a:r>
              <a:endParaRPr lang="en-US" sz="2400" i="0"/>
            </a:p>
          </p:txBody>
        </p:sp>
        <p:grpSp>
          <p:nvGrpSpPr>
            <p:cNvPr id="47145" name="Group 47"/>
            <p:cNvGrpSpPr>
              <a:grpSpLocks/>
            </p:cNvGrpSpPr>
            <p:nvPr/>
          </p:nvGrpSpPr>
          <p:grpSpPr bwMode="auto">
            <a:xfrm>
              <a:off x="2073" y="1840"/>
              <a:ext cx="66" cy="1623"/>
              <a:chOff x="2073" y="1840"/>
              <a:chExt cx="66" cy="1623"/>
            </a:xfrm>
          </p:grpSpPr>
          <p:sp>
            <p:nvSpPr>
              <p:cNvPr id="47146" name="Line 48"/>
              <p:cNvSpPr>
                <a:spLocks noChangeShapeType="1"/>
              </p:cNvSpPr>
              <p:nvPr/>
            </p:nvSpPr>
            <p:spPr bwMode="auto">
              <a:xfrm>
                <a:off x="2105" y="1866"/>
                <a:ext cx="1" cy="1597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147" name="Oval 49"/>
              <p:cNvSpPr>
                <a:spLocks noChangeArrowheads="1"/>
              </p:cNvSpPr>
              <p:nvPr/>
            </p:nvSpPr>
            <p:spPr bwMode="auto">
              <a:xfrm>
                <a:off x="2073" y="1840"/>
                <a:ext cx="66" cy="6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1343025" y="2817813"/>
            <a:ext cx="4064000" cy="2987675"/>
            <a:chOff x="846" y="1775"/>
            <a:chExt cx="2560" cy="1882"/>
          </a:xfrm>
        </p:grpSpPr>
        <p:sp>
          <p:nvSpPr>
            <p:cNvPr id="47140" name="Rectangle 51"/>
            <p:cNvSpPr>
              <a:spLocks noChangeArrowheads="1"/>
            </p:cNvSpPr>
            <p:nvPr/>
          </p:nvSpPr>
          <p:spPr bwMode="auto">
            <a:xfrm>
              <a:off x="846" y="1775"/>
              <a:ext cx="33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$2.50</a:t>
              </a:r>
              <a:endParaRPr lang="en-US" sz="2400" i="0"/>
            </a:p>
          </p:txBody>
        </p:sp>
        <p:sp>
          <p:nvSpPr>
            <p:cNvPr id="47141" name="Rectangle 52"/>
            <p:cNvSpPr>
              <a:spLocks noChangeArrowheads="1"/>
            </p:cNvSpPr>
            <p:nvPr/>
          </p:nvSpPr>
          <p:spPr bwMode="auto">
            <a:xfrm>
              <a:off x="3258" y="3494"/>
              <a:ext cx="14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10</a:t>
              </a:r>
              <a:endParaRPr lang="en-US" sz="2400" i="0"/>
            </a:p>
          </p:txBody>
        </p:sp>
        <p:sp>
          <p:nvSpPr>
            <p:cNvPr id="47142" name="Freeform 53"/>
            <p:cNvSpPr>
              <a:spLocks/>
            </p:cNvSpPr>
            <p:nvPr/>
          </p:nvSpPr>
          <p:spPr bwMode="auto">
            <a:xfrm>
              <a:off x="1297" y="1866"/>
              <a:ext cx="2046" cy="1610"/>
            </a:xfrm>
            <a:custGeom>
              <a:avLst/>
              <a:gdLst>
                <a:gd name="T0" fmla="*/ 0 w 2046"/>
                <a:gd name="T1" fmla="*/ 0 h 1610"/>
                <a:gd name="T2" fmla="*/ 2046 w 2046"/>
                <a:gd name="T3" fmla="*/ 0 h 1610"/>
                <a:gd name="T4" fmla="*/ 2046 w 2046"/>
                <a:gd name="T5" fmla="*/ 1610 h 1610"/>
                <a:gd name="T6" fmla="*/ 0 60000 65536"/>
                <a:gd name="T7" fmla="*/ 0 60000 65536"/>
                <a:gd name="T8" fmla="*/ 0 60000 65536"/>
                <a:gd name="T9" fmla="*/ 0 w 2046"/>
                <a:gd name="T10" fmla="*/ 0 h 1610"/>
                <a:gd name="T11" fmla="*/ 2046 w 2046"/>
                <a:gd name="T12" fmla="*/ 1610 h 16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" h="1610">
                  <a:moveTo>
                    <a:pt x="0" y="0"/>
                  </a:moveTo>
                  <a:lnTo>
                    <a:pt x="2046" y="0"/>
                  </a:lnTo>
                  <a:lnTo>
                    <a:pt x="2046" y="1610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143" name="Oval 54"/>
            <p:cNvSpPr>
              <a:spLocks noChangeArrowheads="1"/>
            </p:cNvSpPr>
            <p:nvPr/>
          </p:nvSpPr>
          <p:spPr bwMode="auto">
            <a:xfrm>
              <a:off x="3316" y="1840"/>
              <a:ext cx="67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1471613" y="3351213"/>
            <a:ext cx="2901950" cy="2454275"/>
            <a:chOff x="927" y="2111"/>
            <a:chExt cx="1828" cy="1546"/>
          </a:xfrm>
        </p:grpSpPr>
        <p:sp>
          <p:nvSpPr>
            <p:cNvPr id="47134" name="Rectangle 56"/>
            <p:cNvSpPr>
              <a:spLocks noChangeArrowheads="1"/>
            </p:cNvSpPr>
            <p:nvPr/>
          </p:nvSpPr>
          <p:spPr bwMode="auto">
            <a:xfrm>
              <a:off x="927" y="2111"/>
              <a:ext cx="26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2.00</a:t>
              </a:r>
              <a:endParaRPr lang="en-US" sz="2400" i="0"/>
            </a:p>
          </p:txBody>
        </p:sp>
        <p:sp>
          <p:nvSpPr>
            <p:cNvPr id="47135" name="Rectangle 57"/>
            <p:cNvSpPr>
              <a:spLocks noChangeArrowheads="1"/>
            </p:cNvSpPr>
            <p:nvPr/>
          </p:nvSpPr>
          <p:spPr bwMode="auto">
            <a:xfrm>
              <a:off x="2681" y="3494"/>
              <a:ext cx="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7</a:t>
              </a:r>
              <a:endParaRPr lang="en-US" sz="2400" i="0"/>
            </a:p>
          </p:txBody>
        </p:sp>
        <p:grpSp>
          <p:nvGrpSpPr>
            <p:cNvPr id="47136" name="Group 58"/>
            <p:cNvGrpSpPr>
              <a:grpSpLocks/>
            </p:cNvGrpSpPr>
            <p:nvPr/>
          </p:nvGrpSpPr>
          <p:grpSpPr bwMode="auto">
            <a:xfrm>
              <a:off x="1297" y="2162"/>
              <a:ext cx="1454" cy="1314"/>
              <a:chOff x="1297" y="2162"/>
              <a:chExt cx="1454" cy="1314"/>
            </a:xfrm>
          </p:grpSpPr>
          <p:sp>
            <p:nvSpPr>
              <p:cNvPr id="47137" name="Freeform 59"/>
              <p:cNvSpPr>
                <a:spLocks/>
              </p:cNvSpPr>
              <p:nvPr/>
            </p:nvSpPr>
            <p:spPr bwMode="auto">
              <a:xfrm>
                <a:off x="1297" y="2188"/>
                <a:ext cx="1423" cy="1288"/>
              </a:xfrm>
              <a:custGeom>
                <a:avLst/>
                <a:gdLst>
                  <a:gd name="T0" fmla="*/ 0 w 1431"/>
                  <a:gd name="T1" fmla="*/ 0 h 1288"/>
                  <a:gd name="T2" fmla="*/ 1431 w 1431"/>
                  <a:gd name="T3" fmla="*/ 0 h 1288"/>
                  <a:gd name="T4" fmla="*/ 1431 w 1431"/>
                  <a:gd name="T5" fmla="*/ 1288 h 1288"/>
                  <a:gd name="T6" fmla="*/ 0 60000 65536"/>
                  <a:gd name="T7" fmla="*/ 0 60000 65536"/>
                  <a:gd name="T8" fmla="*/ 0 60000 65536"/>
                  <a:gd name="T9" fmla="*/ 0 w 1431"/>
                  <a:gd name="T10" fmla="*/ 0 h 1288"/>
                  <a:gd name="T11" fmla="*/ 1431 w 1431"/>
                  <a:gd name="T12" fmla="*/ 1288 h 1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31" h="1288">
                    <a:moveTo>
                      <a:pt x="0" y="0"/>
                    </a:moveTo>
                    <a:lnTo>
                      <a:pt x="1431" y="0"/>
                    </a:lnTo>
                    <a:lnTo>
                      <a:pt x="1431" y="1288"/>
                    </a:lnTo>
                  </a:path>
                </a:pathLst>
              </a:custGeom>
              <a:noFill/>
              <a:ln w="20638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138" name="Oval 60"/>
              <p:cNvSpPr>
                <a:spLocks noChangeArrowheads="1"/>
              </p:cNvSpPr>
              <p:nvPr/>
            </p:nvSpPr>
            <p:spPr bwMode="auto">
              <a:xfrm>
                <a:off x="2688" y="2162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139" name="Line 61"/>
              <p:cNvSpPr>
                <a:spLocks noChangeShapeType="1"/>
              </p:cNvSpPr>
              <p:nvPr/>
            </p:nvSpPr>
            <p:spPr bwMode="auto">
              <a:xfrm>
                <a:off x="1297" y="2188"/>
                <a:ext cx="1431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 sz="2800" smtClean="0">
                <a:solidFill>
                  <a:srgbClr val="FFFF00"/>
                </a:solidFill>
              </a:rPr>
              <a:t>2.3 El equilibrio de mercado</a:t>
            </a:r>
            <a:endParaRPr lang="en-US" altLang="en-US" sz="2800" smtClean="0">
              <a:solidFill>
                <a:srgbClr val="FFFF00"/>
              </a:solidFill>
            </a:endParaRP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i="1" u="sng" smtClean="0">
                <a:solidFill>
                  <a:schemeClr val="bg1"/>
                </a:solidFill>
              </a:rPr>
              <a:t>Excedente</a:t>
            </a:r>
            <a:r>
              <a:rPr lang="en-US" altLang="en-US" i="1" smtClean="0">
                <a:solidFill>
                  <a:schemeClr val="bg1"/>
                </a:solidFill>
              </a:rPr>
              <a:t> (o exceso de oferta)</a:t>
            </a:r>
          </a:p>
          <a:p>
            <a:pPr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Cuando precio &gt; precio de equilibrio, entonces la cantidad ofrecida &gt; cantidad demandada.  </a:t>
            </a:r>
          </a:p>
          <a:p>
            <a:pPr lvl="2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  </a:t>
            </a:r>
          </a:p>
          <a:p>
            <a:pPr lvl="2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sym typeface="Symbol" pitchFamily="18" charset="2"/>
              </a:rPr>
              <a:t> </a:t>
            </a:r>
            <a:r>
              <a:rPr lang="en-US" altLang="en-US" smtClean="0">
                <a:solidFill>
                  <a:schemeClr val="bg1"/>
                </a:solidFill>
              </a:rPr>
              <a:t>Los oferentes bajarán el precio para aumentar las ventas y, por lo tanto, se moverán hacia el equilibrio.</a:t>
            </a:r>
          </a:p>
        </p:txBody>
      </p:sp>
      <p:sp>
        <p:nvSpPr>
          <p:cNvPr id="48132" name="Line 6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narrow aqua button bckgrd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Figure 4-9(b) Mercado No en equilibrio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564313" y="6680200"/>
            <a:ext cx="2820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Copyright©2003  Southwestern/Thomson Learning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F3F6F9"/>
          </a:solidFill>
          <a:ln w="2333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F2F4F8"/>
          </a:solidFill>
          <a:ln w="2127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F1F4F7"/>
          </a:solidFill>
          <a:ln w="1905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F0F2F5"/>
          </a:solidFill>
          <a:ln w="1698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EF1F4"/>
          </a:solidFill>
          <a:ln w="1492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DEFF3"/>
          </a:solidFill>
          <a:ln w="12700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BEEF2"/>
          </a:solidFill>
          <a:ln w="10636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AECF1"/>
          </a:solidFill>
          <a:ln w="841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9EBF0"/>
          </a:solidFill>
          <a:ln w="6350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7EAEF"/>
          </a:solidFill>
          <a:ln w="428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357438" y="1917700"/>
            <a:ext cx="5178425" cy="3703638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2251075" y="1816100"/>
            <a:ext cx="5178425" cy="3702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69" name="Freeform 17"/>
          <p:cNvSpPr>
            <a:spLocks/>
          </p:cNvSpPr>
          <p:nvPr/>
        </p:nvSpPr>
        <p:spPr bwMode="auto">
          <a:xfrm>
            <a:off x="2251075" y="1816100"/>
            <a:ext cx="5178425" cy="3702050"/>
          </a:xfrm>
          <a:custGeom>
            <a:avLst/>
            <a:gdLst>
              <a:gd name="T0" fmla="*/ 0 w 3262"/>
              <a:gd name="T1" fmla="*/ 0 h 2332"/>
              <a:gd name="T2" fmla="*/ 0 w 3262"/>
              <a:gd name="T3" fmla="*/ 2332 h 2332"/>
              <a:gd name="T4" fmla="*/ 3262 w 3262"/>
              <a:gd name="T5" fmla="*/ 2332 h 2332"/>
              <a:gd name="T6" fmla="*/ 0 60000 65536"/>
              <a:gd name="T7" fmla="*/ 0 60000 65536"/>
              <a:gd name="T8" fmla="*/ 0 60000 65536"/>
              <a:gd name="T9" fmla="*/ 0 w 3262"/>
              <a:gd name="T10" fmla="*/ 0 h 2332"/>
              <a:gd name="T11" fmla="*/ 3262 w 3262"/>
              <a:gd name="T12" fmla="*/ 2332 h 2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2" h="2332">
                <a:moveTo>
                  <a:pt x="0" y="0"/>
                </a:moveTo>
                <a:lnTo>
                  <a:pt x="0" y="2332"/>
                </a:lnTo>
                <a:lnTo>
                  <a:pt x="3262" y="23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1314450" y="1809750"/>
            <a:ext cx="6762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49171" name="Rectangle 21"/>
          <p:cNvSpPr>
            <a:spLocks noChangeArrowheads="1"/>
          </p:cNvSpPr>
          <p:nvPr/>
        </p:nvSpPr>
        <p:spPr bwMode="auto">
          <a:xfrm>
            <a:off x="2166938" y="5546725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sp>
        <p:nvSpPr>
          <p:cNvPr id="49172" name="Rectangle 22"/>
          <p:cNvSpPr>
            <a:spLocks noChangeArrowheads="1"/>
          </p:cNvSpPr>
          <p:nvPr/>
        </p:nvSpPr>
        <p:spPr bwMode="auto">
          <a:xfrm>
            <a:off x="6588125" y="5734050"/>
            <a:ext cx="9683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Cantidad</a:t>
            </a:r>
            <a:endParaRPr lang="en-US" sz="2400" i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484438" y="2132013"/>
            <a:ext cx="4606925" cy="2405062"/>
            <a:chOff x="1565" y="1343"/>
            <a:chExt cx="2902" cy="1515"/>
          </a:xfrm>
        </p:grpSpPr>
        <p:sp>
          <p:nvSpPr>
            <p:cNvPr id="49205" name="Line 26"/>
            <p:cNvSpPr>
              <a:spLocks noChangeShapeType="1"/>
            </p:cNvSpPr>
            <p:nvPr/>
          </p:nvSpPr>
          <p:spPr bwMode="auto">
            <a:xfrm flipH="1">
              <a:off x="1565" y="1531"/>
              <a:ext cx="2567" cy="1327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206" name="Rectangle 27"/>
            <p:cNvSpPr>
              <a:spLocks noChangeArrowheads="1"/>
            </p:cNvSpPr>
            <p:nvPr/>
          </p:nvSpPr>
          <p:spPr bwMode="auto">
            <a:xfrm>
              <a:off x="4091" y="1343"/>
              <a:ext cx="3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Oferta</a:t>
              </a:r>
              <a:endParaRPr lang="en-US" sz="2400" i="0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547938" y="2430463"/>
            <a:ext cx="4845050" cy="2540000"/>
            <a:chOff x="1605" y="1531"/>
            <a:chExt cx="3052" cy="1600"/>
          </a:xfrm>
        </p:grpSpPr>
        <p:sp>
          <p:nvSpPr>
            <p:cNvPr id="49203" name="Line 29"/>
            <p:cNvSpPr>
              <a:spLocks noChangeShapeType="1"/>
            </p:cNvSpPr>
            <p:nvPr/>
          </p:nvSpPr>
          <p:spPr bwMode="auto">
            <a:xfrm>
              <a:off x="1605" y="1531"/>
              <a:ext cx="2607" cy="1353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204" name="Rectangle 30"/>
            <p:cNvSpPr>
              <a:spLocks noChangeArrowheads="1"/>
            </p:cNvSpPr>
            <p:nvPr/>
          </p:nvSpPr>
          <p:spPr bwMode="auto">
            <a:xfrm>
              <a:off x="4086" y="2968"/>
              <a:ext cx="5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Demanda</a:t>
              </a:r>
              <a:endParaRPr lang="en-US" sz="2400" i="0"/>
            </a:p>
          </p:txBody>
        </p:sp>
      </p:grpSp>
      <p:sp>
        <p:nvSpPr>
          <p:cNvPr id="49175" name="Rectangle 31"/>
          <p:cNvSpPr>
            <a:spLocks noChangeArrowheads="1"/>
          </p:cNvSpPr>
          <p:nvPr/>
        </p:nvSpPr>
        <p:spPr bwMode="auto">
          <a:xfrm>
            <a:off x="3759200" y="1460500"/>
            <a:ext cx="25431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i="0">
                <a:solidFill>
                  <a:srgbClr val="000000"/>
                </a:solidFill>
              </a:rPr>
              <a:t>(b) Exceso de demanda</a:t>
            </a:r>
            <a:endParaRPr lang="en-US" sz="2400" i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057525" y="5805488"/>
            <a:ext cx="976313" cy="592137"/>
            <a:chOff x="1926" y="3657"/>
            <a:chExt cx="615" cy="373"/>
          </a:xfrm>
        </p:grpSpPr>
        <p:sp>
          <p:nvSpPr>
            <p:cNvPr id="49200" name="Rectangle 33"/>
            <p:cNvSpPr>
              <a:spLocks noChangeArrowheads="1"/>
            </p:cNvSpPr>
            <p:nvPr/>
          </p:nvSpPr>
          <p:spPr bwMode="auto">
            <a:xfrm>
              <a:off x="1926" y="3657"/>
              <a:ext cx="615" cy="373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201" name="Rectangle 34"/>
            <p:cNvSpPr>
              <a:spLocks noChangeArrowheads="1"/>
            </p:cNvSpPr>
            <p:nvPr/>
          </p:nvSpPr>
          <p:spPr bwMode="auto">
            <a:xfrm>
              <a:off x="1979" y="3674"/>
              <a:ext cx="52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Cantidad</a:t>
              </a:r>
              <a:endParaRPr lang="en-US" sz="2400" i="0"/>
            </a:p>
          </p:txBody>
        </p:sp>
        <p:sp>
          <p:nvSpPr>
            <p:cNvPr id="49202" name="Rectangle 35"/>
            <p:cNvSpPr>
              <a:spLocks noChangeArrowheads="1"/>
            </p:cNvSpPr>
            <p:nvPr/>
          </p:nvSpPr>
          <p:spPr bwMode="auto">
            <a:xfrm>
              <a:off x="1979" y="3846"/>
              <a:ext cx="47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ofrecida</a:t>
              </a:r>
              <a:endParaRPr lang="en-US" sz="2400" i="0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926013" y="5805488"/>
            <a:ext cx="1195387" cy="592137"/>
            <a:chOff x="3103" y="3657"/>
            <a:chExt cx="753" cy="373"/>
          </a:xfrm>
        </p:grpSpPr>
        <p:sp>
          <p:nvSpPr>
            <p:cNvPr id="49197" name="Rectangle 37"/>
            <p:cNvSpPr>
              <a:spLocks noChangeArrowheads="1"/>
            </p:cNvSpPr>
            <p:nvPr/>
          </p:nvSpPr>
          <p:spPr bwMode="auto">
            <a:xfrm>
              <a:off x="3103" y="3657"/>
              <a:ext cx="748" cy="373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98" name="Rectangle 38"/>
            <p:cNvSpPr>
              <a:spLocks noChangeArrowheads="1"/>
            </p:cNvSpPr>
            <p:nvPr/>
          </p:nvSpPr>
          <p:spPr bwMode="auto">
            <a:xfrm>
              <a:off x="3156" y="3678"/>
              <a:ext cx="52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Cantidad</a:t>
              </a:r>
              <a:endParaRPr lang="en-US" sz="2400" i="0"/>
            </a:p>
          </p:txBody>
        </p:sp>
        <p:sp>
          <p:nvSpPr>
            <p:cNvPr id="49199" name="Rectangle 39"/>
            <p:cNvSpPr>
              <a:spLocks noChangeArrowheads="1"/>
            </p:cNvSpPr>
            <p:nvPr/>
          </p:nvSpPr>
          <p:spPr bwMode="auto">
            <a:xfrm>
              <a:off x="3156" y="3851"/>
              <a:ext cx="70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demandada</a:t>
              </a:r>
              <a:endParaRPr lang="en-US" sz="2400" i="0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720850" y="3876675"/>
            <a:ext cx="3935413" cy="1928813"/>
            <a:chOff x="1084" y="2442"/>
            <a:chExt cx="2479" cy="1215"/>
          </a:xfrm>
        </p:grpSpPr>
        <p:sp>
          <p:nvSpPr>
            <p:cNvPr id="49193" name="Freeform 41"/>
            <p:cNvSpPr>
              <a:spLocks/>
            </p:cNvSpPr>
            <p:nvPr/>
          </p:nvSpPr>
          <p:spPr bwMode="auto">
            <a:xfrm>
              <a:off x="1432" y="2510"/>
              <a:ext cx="2058" cy="966"/>
            </a:xfrm>
            <a:custGeom>
              <a:avLst/>
              <a:gdLst>
                <a:gd name="T0" fmla="*/ 0 w 2058"/>
                <a:gd name="T1" fmla="*/ 0 h 966"/>
                <a:gd name="T2" fmla="*/ 2058 w 2058"/>
                <a:gd name="T3" fmla="*/ 0 h 966"/>
                <a:gd name="T4" fmla="*/ 2058 w 2058"/>
                <a:gd name="T5" fmla="*/ 966 h 966"/>
                <a:gd name="T6" fmla="*/ 0 60000 65536"/>
                <a:gd name="T7" fmla="*/ 0 60000 65536"/>
                <a:gd name="T8" fmla="*/ 0 60000 65536"/>
                <a:gd name="T9" fmla="*/ 0 w 2058"/>
                <a:gd name="T10" fmla="*/ 0 h 966"/>
                <a:gd name="T11" fmla="*/ 2058 w 2058"/>
                <a:gd name="T12" fmla="*/ 966 h 9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8" h="966">
                  <a:moveTo>
                    <a:pt x="0" y="0"/>
                  </a:moveTo>
                  <a:lnTo>
                    <a:pt x="2058" y="0"/>
                  </a:lnTo>
                  <a:lnTo>
                    <a:pt x="2058" y="966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94" name="Oval 42"/>
            <p:cNvSpPr>
              <a:spLocks noChangeArrowheads="1"/>
            </p:cNvSpPr>
            <p:nvPr/>
          </p:nvSpPr>
          <p:spPr bwMode="auto">
            <a:xfrm>
              <a:off x="3450" y="2471"/>
              <a:ext cx="81" cy="7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95" name="Rectangle 43"/>
            <p:cNvSpPr>
              <a:spLocks noChangeArrowheads="1"/>
            </p:cNvSpPr>
            <p:nvPr/>
          </p:nvSpPr>
          <p:spPr bwMode="auto">
            <a:xfrm>
              <a:off x="1084" y="2442"/>
              <a:ext cx="26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1.50</a:t>
              </a:r>
              <a:endParaRPr lang="en-US" sz="2400" i="0"/>
            </a:p>
          </p:txBody>
        </p:sp>
        <p:sp>
          <p:nvSpPr>
            <p:cNvPr id="49196" name="Rectangle 44"/>
            <p:cNvSpPr>
              <a:spLocks noChangeArrowheads="1"/>
            </p:cNvSpPr>
            <p:nvPr/>
          </p:nvSpPr>
          <p:spPr bwMode="auto">
            <a:xfrm>
              <a:off x="3415" y="3494"/>
              <a:ext cx="14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10</a:t>
              </a:r>
              <a:endParaRPr lang="en-US" sz="2400" i="0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1592263" y="3376613"/>
            <a:ext cx="3030537" cy="2428875"/>
            <a:chOff x="1003" y="2127"/>
            <a:chExt cx="1909" cy="1530"/>
          </a:xfrm>
        </p:grpSpPr>
        <p:sp>
          <p:nvSpPr>
            <p:cNvPr id="49189" name="Freeform 46"/>
            <p:cNvSpPr>
              <a:spLocks/>
            </p:cNvSpPr>
            <p:nvPr/>
          </p:nvSpPr>
          <p:spPr bwMode="auto">
            <a:xfrm>
              <a:off x="1432" y="2188"/>
              <a:ext cx="1430" cy="1288"/>
            </a:xfrm>
            <a:custGeom>
              <a:avLst/>
              <a:gdLst>
                <a:gd name="T0" fmla="*/ 0 w 1430"/>
                <a:gd name="T1" fmla="*/ 0 h 1288"/>
                <a:gd name="T2" fmla="*/ 1430 w 1430"/>
                <a:gd name="T3" fmla="*/ 0 h 1288"/>
                <a:gd name="T4" fmla="*/ 1430 w 1430"/>
                <a:gd name="T5" fmla="*/ 1288 h 1288"/>
                <a:gd name="T6" fmla="*/ 0 60000 65536"/>
                <a:gd name="T7" fmla="*/ 0 60000 65536"/>
                <a:gd name="T8" fmla="*/ 0 60000 65536"/>
                <a:gd name="T9" fmla="*/ 0 w 1430"/>
                <a:gd name="T10" fmla="*/ 0 h 1288"/>
                <a:gd name="T11" fmla="*/ 1430 w 1430"/>
                <a:gd name="T12" fmla="*/ 1288 h 1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30" h="1288">
                  <a:moveTo>
                    <a:pt x="0" y="0"/>
                  </a:moveTo>
                  <a:lnTo>
                    <a:pt x="1430" y="0"/>
                  </a:lnTo>
                  <a:lnTo>
                    <a:pt x="1430" y="1288"/>
                  </a:lnTo>
                </a:path>
              </a:pathLst>
            </a:custGeom>
            <a:noFill/>
            <a:ln w="20638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90" name="Oval 47"/>
            <p:cNvSpPr>
              <a:spLocks noChangeArrowheads="1"/>
            </p:cNvSpPr>
            <p:nvPr/>
          </p:nvSpPr>
          <p:spPr bwMode="auto">
            <a:xfrm>
              <a:off x="2835" y="2149"/>
              <a:ext cx="67" cy="7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91" name="Rectangle 48"/>
            <p:cNvSpPr>
              <a:spLocks noChangeArrowheads="1"/>
            </p:cNvSpPr>
            <p:nvPr/>
          </p:nvSpPr>
          <p:spPr bwMode="auto">
            <a:xfrm>
              <a:off x="1003" y="2127"/>
              <a:ext cx="33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$2.00</a:t>
              </a:r>
              <a:endParaRPr lang="en-US" sz="2400" i="0"/>
            </a:p>
          </p:txBody>
        </p:sp>
        <p:sp>
          <p:nvSpPr>
            <p:cNvPr id="49192" name="Rectangle 49"/>
            <p:cNvSpPr>
              <a:spLocks noChangeArrowheads="1"/>
            </p:cNvSpPr>
            <p:nvPr/>
          </p:nvSpPr>
          <p:spPr bwMode="auto">
            <a:xfrm>
              <a:off x="2838" y="3494"/>
              <a:ext cx="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7</a:t>
              </a:r>
              <a:endParaRPr lang="en-US" sz="2400" i="0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3503613" y="3922713"/>
            <a:ext cx="127000" cy="1882775"/>
            <a:chOff x="2207" y="2471"/>
            <a:chExt cx="80" cy="1186"/>
          </a:xfrm>
        </p:grpSpPr>
        <p:sp>
          <p:nvSpPr>
            <p:cNvPr id="49186" name="Line 51"/>
            <p:cNvSpPr>
              <a:spLocks noChangeShapeType="1"/>
            </p:cNvSpPr>
            <p:nvPr/>
          </p:nvSpPr>
          <p:spPr bwMode="auto">
            <a:xfrm>
              <a:off x="2247" y="2510"/>
              <a:ext cx="1" cy="953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87" name="Oval 52"/>
            <p:cNvSpPr>
              <a:spLocks noChangeArrowheads="1"/>
            </p:cNvSpPr>
            <p:nvPr/>
          </p:nvSpPr>
          <p:spPr bwMode="auto">
            <a:xfrm>
              <a:off x="2207" y="2471"/>
              <a:ext cx="80" cy="7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88" name="Rectangle 53"/>
            <p:cNvSpPr>
              <a:spLocks noChangeArrowheads="1"/>
            </p:cNvSpPr>
            <p:nvPr/>
          </p:nvSpPr>
          <p:spPr bwMode="auto">
            <a:xfrm>
              <a:off x="2211" y="3494"/>
              <a:ext cx="7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0">
                  <a:solidFill>
                    <a:srgbClr val="000000"/>
                  </a:solidFill>
                </a:rPr>
                <a:t>4</a:t>
              </a:r>
              <a:endParaRPr lang="en-US" sz="2400" i="0"/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3567113" y="4086225"/>
            <a:ext cx="1952625" cy="492125"/>
            <a:chOff x="2247" y="2574"/>
            <a:chExt cx="1230" cy="310"/>
          </a:xfrm>
        </p:grpSpPr>
        <p:sp>
          <p:nvSpPr>
            <p:cNvPr id="49182" name="Freeform 55"/>
            <p:cNvSpPr>
              <a:spLocks/>
            </p:cNvSpPr>
            <p:nvPr/>
          </p:nvSpPr>
          <p:spPr bwMode="auto">
            <a:xfrm>
              <a:off x="2247" y="2574"/>
              <a:ext cx="1230" cy="91"/>
            </a:xfrm>
            <a:custGeom>
              <a:avLst/>
              <a:gdLst>
                <a:gd name="T0" fmla="*/ 0 w 92"/>
                <a:gd name="T1" fmla="*/ 0 h 7"/>
                <a:gd name="T2" fmla="*/ 4 w 92"/>
                <a:gd name="T3" fmla="*/ 3 h 7"/>
                <a:gd name="T4" fmla="*/ 43 w 92"/>
                <a:gd name="T5" fmla="*/ 3 h 7"/>
                <a:gd name="T6" fmla="*/ 46 w 92"/>
                <a:gd name="T7" fmla="*/ 7 h 7"/>
                <a:gd name="T8" fmla="*/ 49 w 92"/>
                <a:gd name="T9" fmla="*/ 3 h 7"/>
                <a:gd name="T10" fmla="*/ 87 w 92"/>
                <a:gd name="T11" fmla="*/ 3 h 7"/>
                <a:gd name="T12" fmla="*/ 92 w 92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"/>
                <a:gd name="T23" fmla="*/ 92 w 9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">
                  <a:moveTo>
                    <a:pt x="0" y="0"/>
                  </a:moveTo>
                  <a:cubicBezTo>
                    <a:pt x="0" y="2"/>
                    <a:pt x="2" y="3"/>
                    <a:pt x="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3"/>
                    <a:pt x="46" y="5"/>
                    <a:pt x="46" y="7"/>
                  </a:cubicBezTo>
                  <a:cubicBezTo>
                    <a:pt x="46" y="5"/>
                    <a:pt x="48" y="3"/>
                    <a:pt x="49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3"/>
                    <a:pt x="92" y="2"/>
                    <a:pt x="92" y="0"/>
                  </a:cubicBezTo>
                </a:path>
              </a:pathLst>
            </a:custGeom>
            <a:noFill/>
            <a:ln w="206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9183" name="Group 56"/>
            <p:cNvGrpSpPr>
              <a:grpSpLocks/>
            </p:cNvGrpSpPr>
            <p:nvPr/>
          </p:nvGrpSpPr>
          <p:grpSpPr bwMode="auto">
            <a:xfrm>
              <a:off x="2555" y="2677"/>
              <a:ext cx="628" cy="207"/>
              <a:chOff x="2555" y="2677"/>
              <a:chExt cx="628" cy="207"/>
            </a:xfrm>
          </p:grpSpPr>
          <p:sp>
            <p:nvSpPr>
              <p:cNvPr id="49184" name="Rectangle 57"/>
              <p:cNvSpPr>
                <a:spLocks noChangeArrowheads="1"/>
              </p:cNvSpPr>
              <p:nvPr/>
            </p:nvSpPr>
            <p:spPr bwMode="auto">
              <a:xfrm>
                <a:off x="2555" y="2677"/>
                <a:ext cx="628" cy="207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185" name="Rectangle 58"/>
              <p:cNvSpPr>
                <a:spLocks noChangeArrowheads="1"/>
              </p:cNvSpPr>
              <p:nvPr/>
            </p:nvSpPr>
            <p:spPr bwMode="auto">
              <a:xfrm>
                <a:off x="2601" y="2694"/>
                <a:ext cx="46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i="0">
                    <a:solidFill>
                      <a:srgbClr val="000000"/>
                    </a:solidFill>
                  </a:rPr>
                  <a:t>Escasez</a:t>
                </a:r>
                <a:endParaRPr lang="en-US" sz="2400" i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altLang="en-US" sz="3200" smtClean="0">
                <a:solidFill>
                  <a:srgbClr val="FFFF00"/>
                </a:solidFill>
              </a:rPr>
              <a:t>2.3 El equilibrio de mercado</a:t>
            </a:r>
            <a:endParaRPr lang="en-US" altLang="en-US" sz="3200" smtClean="0">
              <a:solidFill>
                <a:srgbClr val="FFFF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i="1" u="sng" smtClean="0">
                <a:solidFill>
                  <a:schemeClr val="bg1"/>
                </a:solidFill>
              </a:rPr>
              <a:t>Escasez</a:t>
            </a:r>
            <a:r>
              <a:rPr lang="en-US" altLang="en-US" i="1" smtClean="0">
                <a:solidFill>
                  <a:schemeClr val="bg1"/>
                </a:solidFill>
              </a:rPr>
              <a:t> (o exceso de demanda)</a:t>
            </a:r>
          </a:p>
          <a:p>
            <a:pPr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sym typeface="Symbol" pitchFamily="18" charset="2"/>
              </a:rPr>
              <a:t> </a:t>
            </a:r>
            <a:r>
              <a:rPr lang="en-US" altLang="en-US" smtClean="0">
                <a:solidFill>
                  <a:schemeClr val="bg1"/>
                </a:solidFill>
              </a:rPr>
              <a:t>Cuando precio &lt; precio de equilibrio, entonces la cantidad demandada &gt; la cantidad ofrecida.</a:t>
            </a: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2"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 </a:t>
            </a:r>
            <a:r>
              <a:rPr lang="en-US" altLang="en-US" smtClean="0">
                <a:solidFill>
                  <a:schemeClr val="bg1"/>
                </a:solidFill>
                <a:sym typeface="Symbol" pitchFamily="18" charset="2"/>
              </a:rPr>
              <a:t> </a:t>
            </a:r>
            <a:r>
              <a:rPr lang="en-US" altLang="en-US" smtClean="0">
                <a:solidFill>
                  <a:schemeClr val="bg1"/>
                </a:solidFill>
              </a:rPr>
              <a:t>Los oferentes aumentarán el precio dado que hay muchos compradores para pocas unidades del bien, y, con ello, se moverán hacia el equilibrio.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 sz="2800" smtClean="0">
                <a:solidFill>
                  <a:srgbClr val="FFFF00"/>
                </a:solidFill>
              </a:rPr>
              <a:t>2.3 El equilibrio de mercado</a:t>
            </a:r>
            <a:endParaRPr lang="en-US" altLang="en-US" sz="2800" smtClean="0">
              <a:solidFill>
                <a:srgbClr val="FFFF00"/>
              </a:solidFill>
            </a:endParaRP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smtClean="0">
                <a:solidFill>
                  <a:schemeClr val="bg1"/>
                </a:solidFill>
              </a:rPr>
              <a:t>LEY DE LA OFERTA Y LA DEMANDA</a:t>
            </a:r>
          </a:p>
          <a:p>
            <a:pPr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	La ley de la oferta y la demanda establece que cuando el precio de todo bien se ajusta para hacer coincidir (para equilibrar) la cantidad ofrecida y la cantidad demandada de ese bien.</a:t>
            </a:r>
          </a:p>
          <a:p>
            <a:pPr lvl="1"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51204" name="Line 7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s-ES" sz="3600" smtClean="0">
                <a:solidFill>
                  <a:srgbClr val="000099"/>
                </a:solidFill>
              </a:rPr>
              <a:t>2.4 Cambios en el equilibrio</a:t>
            </a:r>
          </a:p>
          <a:p>
            <a:endParaRPr lang="es-E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382000" cy="1219200"/>
          </a:xfrm>
        </p:spPr>
        <p:txBody>
          <a:bodyPr/>
          <a:lstStyle/>
          <a:p>
            <a:pPr algn="l"/>
            <a:r>
              <a:rPr lang="en-US" altLang="en-US" sz="3200" smtClean="0"/>
              <a:t>Tres pasos para analizar los cambios en el equilibrio</a:t>
            </a:r>
            <a:r>
              <a:rPr lang="en-US" altLang="en-US" smtClean="0"/>
              <a:t>: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382000" cy="51943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800" smtClean="0">
                <a:solidFill>
                  <a:schemeClr val="bg1"/>
                </a:solidFill>
              </a:rPr>
              <a:t>Averiguar si el acontecimiento desplaza la curva de oferta o la de demanda (o tal vez las dos).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smtClean="0">
                <a:solidFill>
                  <a:schemeClr val="bg1"/>
                </a:solidFill>
              </a:rPr>
              <a:t>Averiguar en que sentido (a la dcha. o a la izqda.) se desplaza la curva.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smtClean="0">
                <a:solidFill>
                  <a:schemeClr val="bg1"/>
                </a:solidFill>
              </a:rPr>
              <a:t>Utilizar un gráfico de oferta y demanda para ver cómo varían el precio y la cantidad de equilibrio como consecuencia del desplazamiento.</a:t>
            </a:r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2268538" y="260350"/>
            <a:ext cx="45339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</a:t>
            </a:r>
            <a:r>
              <a:rPr lang="en-US" altLang="en-US" i="0">
                <a:solidFill>
                  <a:srgbClr val="FFFF00"/>
                </a:solidFill>
              </a:rPr>
              <a:t>4</a:t>
            </a:r>
            <a:r>
              <a:rPr lang="es-ES_tradnl" altLang="en-US" i="0">
                <a:solidFill>
                  <a:srgbClr val="FFFF00"/>
                </a:solidFill>
              </a:rPr>
              <a:t> Cambios en el equilibrio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53255" name="Line 9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narrow aqua button bckgrd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Figura 4-10 Cambios en el equilibrio ante un aumento de la 		demanda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564313" y="6680200"/>
            <a:ext cx="2820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Copyright©2003  Southwestern/Thomson Learning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32000" y="1122363"/>
            <a:ext cx="6380163" cy="4886325"/>
          </a:xfrm>
          <a:prstGeom prst="rect">
            <a:avLst/>
          </a:prstGeom>
          <a:solidFill>
            <a:srgbClr val="F3F6F9"/>
          </a:solidFill>
          <a:ln w="2000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032000" y="1122363"/>
            <a:ext cx="6380163" cy="4886325"/>
          </a:xfrm>
          <a:prstGeom prst="rect">
            <a:avLst/>
          </a:prstGeom>
          <a:solidFill>
            <a:srgbClr val="F2F4F8"/>
          </a:solidFill>
          <a:ln w="18256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032000" y="1122363"/>
            <a:ext cx="6380163" cy="4886325"/>
          </a:xfrm>
          <a:prstGeom prst="rect">
            <a:avLst/>
          </a:prstGeom>
          <a:solidFill>
            <a:srgbClr val="F1F4F7"/>
          </a:solidFill>
          <a:ln w="1635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032000" y="1122363"/>
            <a:ext cx="6380163" cy="4886325"/>
          </a:xfrm>
          <a:prstGeom prst="rect">
            <a:avLst/>
          </a:prstGeom>
          <a:solidFill>
            <a:srgbClr val="F0F2F5"/>
          </a:solidFill>
          <a:ln w="14605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032000" y="1122363"/>
            <a:ext cx="6380163" cy="4886325"/>
          </a:xfrm>
          <a:prstGeom prst="rect">
            <a:avLst/>
          </a:prstGeom>
          <a:solidFill>
            <a:srgbClr val="EEF1F4"/>
          </a:solidFill>
          <a:ln w="1270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032000" y="1122363"/>
            <a:ext cx="6380163" cy="4886325"/>
          </a:xfrm>
          <a:prstGeom prst="rect">
            <a:avLst/>
          </a:prstGeom>
          <a:solidFill>
            <a:srgbClr val="EDEFF3"/>
          </a:solidFill>
          <a:ln w="10953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2032000" y="1122363"/>
            <a:ext cx="6380163" cy="4886325"/>
          </a:xfrm>
          <a:prstGeom prst="rect">
            <a:avLst/>
          </a:prstGeom>
          <a:solidFill>
            <a:srgbClr val="EBEEF2"/>
          </a:solidFill>
          <a:ln w="9048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032000" y="1122363"/>
            <a:ext cx="6380163" cy="4886325"/>
          </a:xfrm>
          <a:prstGeom prst="rect">
            <a:avLst/>
          </a:prstGeom>
          <a:solidFill>
            <a:srgbClr val="EAECF1"/>
          </a:solidFill>
          <a:ln w="730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2032000" y="1122363"/>
            <a:ext cx="6380163" cy="4886325"/>
          </a:xfrm>
          <a:prstGeom prst="rect">
            <a:avLst/>
          </a:prstGeom>
          <a:solidFill>
            <a:srgbClr val="E9EBF0"/>
          </a:solidFill>
          <a:ln w="539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2032000" y="1122363"/>
            <a:ext cx="6380163" cy="4886325"/>
          </a:xfrm>
          <a:prstGeom prst="rect">
            <a:avLst/>
          </a:prstGeom>
          <a:solidFill>
            <a:srgbClr val="E7EAEF"/>
          </a:solidFill>
          <a:ln w="3651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032000" y="1122363"/>
            <a:ext cx="6380163" cy="4886325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2195513" y="1052513"/>
            <a:ext cx="6362700" cy="4868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89" name="Freeform 17"/>
          <p:cNvSpPr>
            <a:spLocks/>
          </p:cNvSpPr>
          <p:nvPr/>
        </p:nvSpPr>
        <p:spPr bwMode="auto">
          <a:xfrm>
            <a:off x="1946275" y="1050925"/>
            <a:ext cx="6362700" cy="4868863"/>
          </a:xfrm>
          <a:custGeom>
            <a:avLst/>
            <a:gdLst>
              <a:gd name="T0" fmla="*/ 0 w 4008"/>
              <a:gd name="T1" fmla="*/ 0 h 3067"/>
              <a:gd name="T2" fmla="*/ 0 w 4008"/>
              <a:gd name="T3" fmla="*/ 3067 h 3067"/>
              <a:gd name="T4" fmla="*/ 4008 w 4008"/>
              <a:gd name="T5" fmla="*/ 3067 h 3067"/>
              <a:gd name="T6" fmla="*/ 0 60000 65536"/>
              <a:gd name="T7" fmla="*/ 0 60000 65536"/>
              <a:gd name="T8" fmla="*/ 0 60000 65536"/>
              <a:gd name="T9" fmla="*/ 0 w 4008"/>
              <a:gd name="T10" fmla="*/ 0 h 3067"/>
              <a:gd name="T11" fmla="*/ 4008 w 4008"/>
              <a:gd name="T12" fmla="*/ 3067 h 30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8" h="3067">
                <a:moveTo>
                  <a:pt x="0" y="0"/>
                </a:moveTo>
                <a:lnTo>
                  <a:pt x="0" y="3067"/>
                </a:lnTo>
                <a:lnTo>
                  <a:pt x="4008" y="3067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9666" name="Line 18"/>
          <p:cNvSpPr>
            <a:spLocks noChangeShapeType="1"/>
          </p:cNvSpPr>
          <p:nvPr/>
        </p:nvSpPr>
        <p:spPr bwMode="auto">
          <a:xfrm>
            <a:off x="3032125" y="2511425"/>
            <a:ext cx="1236663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9667" name="Line 19"/>
          <p:cNvSpPr>
            <a:spLocks noChangeShapeType="1"/>
          </p:cNvSpPr>
          <p:nvPr/>
        </p:nvSpPr>
        <p:spPr bwMode="auto">
          <a:xfrm>
            <a:off x="4376738" y="6045200"/>
            <a:ext cx="654050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9668" name="Line 20"/>
          <p:cNvSpPr>
            <a:spLocks noChangeShapeType="1"/>
          </p:cNvSpPr>
          <p:nvPr/>
        </p:nvSpPr>
        <p:spPr bwMode="auto">
          <a:xfrm flipV="1">
            <a:off x="1668463" y="3441700"/>
            <a:ext cx="1587" cy="258763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1182688" y="1004888"/>
            <a:ext cx="595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54294" name="Rectangle 24"/>
          <p:cNvSpPr>
            <a:spLocks noChangeArrowheads="1"/>
          </p:cNvSpPr>
          <p:nvPr/>
        </p:nvSpPr>
        <p:spPr bwMode="auto">
          <a:xfrm>
            <a:off x="1900238" y="5949950"/>
            <a:ext cx="104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sp>
        <p:nvSpPr>
          <p:cNvPr id="54295" name="Rectangle 25"/>
          <p:cNvSpPr>
            <a:spLocks noChangeArrowheads="1"/>
          </p:cNvSpPr>
          <p:nvPr/>
        </p:nvSpPr>
        <p:spPr bwMode="auto">
          <a:xfrm>
            <a:off x="7199313" y="5945188"/>
            <a:ext cx="911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 i="0">
                <a:solidFill>
                  <a:srgbClr val="000000"/>
                </a:solidFill>
              </a:rPr>
              <a:t>Cantidad </a:t>
            </a:r>
            <a:endParaRPr lang="en-US" sz="2400" i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341563" y="2638425"/>
            <a:ext cx="4529137" cy="2181225"/>
            <a:chOff x="1475" y="1662"/>
            <a:chExt cx="2853" cy="1374"/>
          </a:xfrm>
        </p:grpSpPr>
        <p:sp>
          <p:nvSpPr>
            <p:cNvPr id="54341" name="Line 28"/>
            <p:cNvSpPr>
              <a:spLocks noChangeShapeType="1"/>
            </p:cNvSpPr>
            <p:nvPr/>
          </p:nvSpPr>
          <p:spPr bwMode="auto">
            <a:xfrm flipH="1">
              <a:off x="1475" y="1729"/>
              <a:ext cx="2496" cy="1307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342" name="Rectangle 29"/>
            <p:cNvSpPr>
              <a:spLocks noChangeArrowheads="1"/>
            </p:cNvSpPr>
            <p:nvPr/>
          </p:nvSpPr>
          <p:spPr bwMode="auto">
            <a:xfrm>
              <a:off x="3996" y="1662"/>
              <a:ext cx="3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Oferta</a:t>
              </a:r>
              <a:endParaRPr lang="en-US" sz="2400" i="0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284663" y="3789363"/>
            <a:ext cx="1970087" cy="787400"/>
            <a:chOff x="2769" y="2411"/>
            <a:chExt cx="1241" cy="496"/>
          </a:xfrm>
        </p:grpSpPr>
        <p:sp>
          <p:nvSpPr>
            <p:cNvPr id="54338" name="Line 31"/>
            <p:cNvSpPr>
              <a:spLocks noChangeShapeType="1"/>
            </p:cNvSpPr>
            <p:nvPr/>
          </p:nvSpPr>
          <p:spPr bwMode="auto">
            <a:xfrm>
              <a:off x="2769" y="2411"/>
              <a:ext cx="744" cy="2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339" name="Rectangle 32"/>
            <p:cNvSpPr>
              <a:spLocks noChangeArrowheads="1"/>
            </p:cNvSpPr>
            <p:nvPr/>
          </p:nvSpPr>
          <p:spPr bwMode="auto">
            <a:xfrm>
              <a:off x="3528" y="2613"/>
              <a:ext cx="48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Equilibrio</a:t>
              </a:r>
              <a:endParaRPr lang="en-US" sz="2400" i="0"/>
            </a:p>
          </p:txBody>
        </p:sp>
        <p:sp>
          <p:nvSpPr>
            <p:cNvPr id="54340" name="Rectangle 33"/>
            <p:cNvSpPr>
              <a:spLocks noChangeArrowheads="1"/>
            </p:cNvSpPr>
            <p:nvPr/>
          </p:nvSpPr>
          <p:spPr bwMode="auto">
            <a:xfrm>
              <a:off x="3377" y="2763"/>
              <a:ext cx="2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inicial</a:t>
              </a:r>
              <a:endParaRPr lang="en-US" sz="2400" i="0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613025" y="2222500"/>
            <a:ext cx="3681413" cy="3414713"/>
            <a:chOff x="1646" y="1400"/>
            <a:chExt cx="2319" cy="2151"/>
          </a:xfrm>
        </p:grpSpPr>
        <p:sp>
          <p:nvSpPr>
            <p:cNvPr id="54335" name="Line 35"/>
            <p:cNvSpPr>
              <a:spLocks noChangeShapeType="1"/>
            </p:cNvSpPr>
            <p:nvPr/>
          </p:nvSpPr>
          <p:spPr bwMode="auto">
            <a:xfrm>
              <a:off x="1646" y="1400"/>
              <a:ext cx="2142" cy="2056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336" name="Rectangle 36"/>
            <p:cNvSpPr>
              <a:spLocks noChangeArrowheads="1"/>
            </p:cNvSpPr>
            <p:nvPr/>
          </p:nvSpPr>
          <p:spPr bwMode="auto">
            <a:xfrm>
              <a:off x="3818" y="3407"/>
              <a:ext cx="1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D1</a:t>
              </a:r>
              <a:endParaRPr lang="en-US" sz="2400" i="0"/>
            </a:p>
          </p:txBody>
        </p:sp>
        <p:sp>
          <p:nvSpPr>
            <p:cNvPr id="54337" name="Freeform 37"/>
            <p:cNvSpPr>
              <a:spLocks/>
            </p:cNvSpPr>
            <p:nvPr/>
          </p:nvSpPr>
          <p:spPr bwMode="auto">
            <a:xfrm>
              <a:off x="3913" y="3482"/>
              <a:ext cx="22" cy="56"/>
            </a:xfrm>
            <a:custGeom>
              <a:avLst/>
              <a:gdLst>
                <a:gd name="T0" fmla="*/ 22 w 22"/>
                <a:gd name="T1" fmla="*/ 0 h 56"/>
                <a:gd name="T2" fmla="*/ 18 w 22"/>
                <a:gd name="T3" fmla="*/ 0 h 56"/>
                <a:gd name="T4" fmla="*/ 11 w 22"/>
                <a:gd name="T5" fmla="*/ 8 h 56"/>
                <a:gd name="T6" fmla="*/ 0 w 22"/>
                <a:gd name="T7" fmla="*/ 15 h 56"/>
                <a:gd name="T8" fmla="*/ 0 w 22"/>
                <a:gd name="T9" fmla="*/ 23 h 56"/>
                <a:gd name="T10" fmla="*/ 7 w 22"/>
                <a:gd name="T11" fmla="*/ 19 h 56"/>
                <a:gd name="T12" fmla="*/ 15 w 22"/>
                <a:gd name="T13" fmla="*/ 11 h 56"/>
                <a:gd name="T14" fmla="*/ 15 w 22"/>
                <a:gd name="T15" fmla="*/ 56 h 56"/>
                <a:gd name="T16" fmla="*/ 22 w 22"/>
                <a:gd name="T17" fmla="*/ 56 h 56"/>
                <a:gd name="T18" fmla="*/ 22 w 22"/>
                <a:gd name="T19" fmla="*/ 4 h 56"/>
                <a:gd name="T20" fmla="*/ 22 w 2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56"/>
                <a:gd name="T35" fmla="*/ 22 w 22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56">
                  <a:moveTo>
                    <a:pt x="22" y="0"/>
                  </a:moveTo>
                  <a:lnTo>
                    <a:pt x="18" y="0"/>
                  </a:lnTo>
                  <a:lnTo>
                    <a:pt x="1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7" y="19"/>
                  </a:lnTo>
                  <a:lnTo>
                    <a:pt x="15" y="11"/>
                  </a:lnTo>
                  <a:lnTo>
                    <a:pt x="15" y="56"/>
                  </a:lnTo>
                  <a:lnTo>
                    <a:pt x="22" y="56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492500" y="1557338"/>
            <a:ext cx="3633788" cy="3462337"/>
            <a:chOff x="2185" y="980"/>
            <a:chExt cx="2289" cy="2181"/>
          </a:xfrm>
        </p:grpSpPr>
        <p:sp>
          <p:nvSpPr>
            <p:cNvPr id="54332" name="Line 39"/>
            <p:cNvSpPr>
              <a:spLocks noChangeShapeType="1"/>
            </p:cNvSpPr>
            <p:nvPr/>
          </p:nvSpPr>
          <p:spPr bwMode="auto">
            <a:xfrm>
              <a:off x="2185" y="980"/>
              <a:ext cx="2141" cy="2056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333" name="Rectangle 40"/>
            <p:cNvSpPr>
              <a:spLocks noChangeArrowheads="1"/>
            </p:cNvSpPr>
            <p:nvPr/>
          </p:nvSpPr>
          <p:spPr bwMode="auto">
            <a:xfrm>
              <a:off x="4327" y="3017"/>
              <a:ext cx="1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D2</a:t>
              </a:r>
              <a:endParaRPr lang="en-US" sz="2400" i="0"/>
            </a:p>
          </p:txBody>
        </p:sp>
        <p:sp>
          <p:nvSpPr>
            <p:cNvPr id="54334" name="Freeform 41"/>
            <p:cNvSpPr>
              <a:spLocks/>
            </p:cNvSpPr>
            <p:nvPr/>
          </p:nvSpPr>
          <p:spPr bwMode="auto">
            <a:xfrm>
              <a:off x="4418" y="3093"/>
              <a:ext cx="41" cy="52"/>
            </a:xfrm>
            <a:custGeom>
              <a:avLst/>
              <a:gdLst>
                <a:gd name="T0" fmla="*/ 11 w 41"/>
                <a:gd name="T1" fmla="*/ 48 h 52"/>
                <a:gd name="T2" fmla="*/ 15 w 41"/>
                <a:gd name="T3" fmla="*/ 45 h 52"/>
                <a:gd name="T4" fmla="*/ 22 w 41"/>
                <a:gd name="T5" fmla="*/ 37 h 52"/>
                <a:gd name="T6" fmla="*/ 34 w 41"/>
                <a:gd name="T7" fmla="*/ 26 h 52"/>
                <a:gd name="T8" fmla="*/ 38 w 41"/>
                <a:gd name="T9" fmla="*/ 22 h 52"/>
                <a:gd name="T10" fmla="*/ 41 w 41"/>
                <a:gd name="T11" fmla="*/ 15 h 52"/>
                <a:gd name="T12" fmla="*/ 41 w 41"/>
                <a:gd name="T13" fmla="*/ 7 h 52"/>
                <a:gd name="T14" fmla="*/ 38 w 41"/>
                <a:gd name="T15" fmla="*/ 3 h 52"/>
                <a:gd name="T16" fmla="*/ 30 w 41"/>
                <a:gd name="T17" fmla="*/ 0 h 52"/>
                <a:gd name="T18" fmla="*/ 22 w 41"/>
                <a:gd name="T19" fmla="*/ 0 h 52"/>
                <a:gd name="T20" fmla="*/ 15 w 41"/>
                <a:gd name="T21" fmla="*/ 0 h 52"/>
                <a:gd name="T22" fmla="*/ 7 w 41"/>
                <a:gd name="T23" fmla="*/ 3 h 52"/>
                <a:gd name="T24" fmla="*/ 4 w 41"/>
                <a:gd name="T25" fmla="*/ 7 h 52"/>
                <a:gd name="T26" fmla="*/ 4 w 41"/>
                <a:gd name="T27" fmla="*/ 15 h 52"/>
                <a:gd name="T28" fmla="*/ 11 w 41"/>
                <a:gd name="T29" fmla="*/ 15 h 52"/>
                <a:gd name="T30" fmla="*/ 11 w 41"/>
                <a:gd name="T31" fmla="*/ 7 h 52"/>
                <a:gd name="T32" fmla="*/ 22 w 41"/>
                <a:gd name="T33" fmla="*/ 3 h 52"/>
                <a:gd name="T34" fmla="*/ 30 w 41"/>
                <a:gd name="T35" fmla="*/ 7 h 52"/>
                <a:gd name="T36" fmla="*/ 34 w 41"/>
                <a:gd name="T37" fmla="*/ 15 h 52"/>
                <a:gd name="T38" fmla="*/ 30 w 41"/>
                <a:gd name="T39" fmla="*/ 22 h 52"/>
                <a:gd name="T40" fmla="*/ 15 w 41"/>
                <a:gd name="T41" fmla="*/ 33 h 52"/>
                <a:gd name="T42" fmla="*/ 7 w 41"/>
                <a:gd name="T43" fmla="*/ 41 h 52"/>
                <a:gd name="T44" fmla="*/ 0 w 41"/>
                <a:gd name="T45" fmla="*/ 48 h 52"/>
                <a:gd name="T46" fmla="*/ 0 w 41"/>
                <a:gd name="T47" fmla="*/ 52 h 52"/>
                <a:gd name="T48" fmla="*/ 41 w 41"/>
                <a:gd name="T49" fmla="*/ 52 h 52"/>
                <a:gd name="T50" fmla="*/ 41 w 41"/>
                <a:gd name="T51" fmla="*/ 48 h 52"/>
                <a:gd name="T52" fmla="*/ 15 w 41"/>
                <a:gd name="T53" fmla="*/ 48 h 52"/>
                <a:gd name="T54" fmla="*/ 11 w 41"/>
                <a:gd name="T55" fmla="*/ 48 h 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"/>
                <a:gd name="T85" fmla="*/ 0 h 52"/>
                <a:gd name="T86" fmla="*/ 41 w 41"/>
                <a:gd name="T87" fmla="*/ 52 h 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" h="52">
                  <a:moveTo>
                    <a:pt x="11" y="48"/>
                  </a:moveTo>
                  <a:lnTo>
                    <a:pt x="15" y="45"/>
                  </a:lnTo>
                  <a:lnTo>
                    <a:pt x="22" y="37"/>
                  </a:lnTo>
                  <a:lnTo>
                    <a:pt x="34" y="26"/>
                  </a:lnTo>
                  <a:lnTo>
                    <a:pt x="38" y="22"/>
                  </a:lnTo>
                  <a:lnTo>
                    <a:pt x="41" y="15"/>
                  </a:lnTo>
                  <a:lnTo>
                    <a:pt x="41" y="7"/>
                  </a:lnTo>
                  <a:lnTo>
                    <a:pt x="38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7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1" y="7"/>
                  </a:lnTo>
                  <a:lnTo>
                    <a:pt x="22" y="3"/>
                  </a:lnTo>
                  <a:lnTo>
                    <a:pt x="30" y="7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15" y="33"/>
                  </a:lnTo>
                  <a:lnTo>
                    <a:pt x="7" y="41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41" y="52"/>
                  </a:lnTo>
                  <a:lnTo>
                    <a:pt x="41" y="48"/>
                  </a:lnTo>
                  <a:lnTo>
                    <a:pt x="15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378075" y="6081713"/>
            <a:ext cx="2308225" cy="649287"/>
            <a:chOff x="1498" y="3831"/>
            <a:chExt cx="1454" cy="409"/>
          </a:xfrm>
        </p:grpSpPr>
        <p:sp>
          <p:nvSpPr>
            <p:cNvPr id="54326" name="Line 43"/>
            <p:cNvSpPr>
              <a:spLocks noChangeShapeType="1"/>
            </p:cNvSpPr>
            <p:nvPr/>
          </p:nvSpPr>
          <p:spPr bwMode="auto">
            <a:xfrm flipH="1">
              <a:off x="2505" y="3831"/>
              <a:ext cx="447" cy="1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327" name="Rectangle 44"/>
            <p:cNvSpPr>
              <a:spLocks noChangeArrowheads="1"/>
            </p:cNvSpPr>
            <p:nvPr/>
          </p:nvSpPr>
          <p:spPr bwMode="auto">
            <a:xfrm>
              <a:off x="1498" y="3888"/>
              <a:ext cx="1099" cy="352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328" name="Rectangle 45"/>
            <p:cNvSpPr>
              <a:spLocks noChangeArrowheads="1"/>
            </p:cNvSpPr>
            <p:nvPr/>
          </p:nvSpPr>
          <p:spPr bwMode="auto">
            <a:xfrm>
              <a:off x="1544" y="3905"/>
              <a:ext cx="10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3.</a:t>
              </a:r>
              <a:endParaRPr lang="en-US" sz="2400" i="0"/>
            </a:p>
          </p:txBody>
        </p:sp>
        <p:sp>
          <p:nvSpPr>
            <p:cNvPr id="54329" name="Rectangle 46"/>
            <p:cNvSpPr>
              <a:spLocks noChangeArrowheads="1"/>
            </p:cNvSpPr>
            <p:nvPr/>
          </p:nvSpPr>
          <p:spPr bwMode="auto">
            <a:xfrm>
              <a:off x="1646" y="3905"/>
              <a:ext cx="2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 . . . </a:t>
              </a:r>
              <a:endParaRPr lang="en-US" sz="2400" i="0"/>
            </a:p>
          </p:txBody>
        </p:sp>
        <p:sp>
          <p:nvSpPr>
            <p:cNvPr id="54330" name="Rectangle 47"/>
            <p:cNvSpPr>
              <a:spLocks noChangeArrowheads="1"/>
            </p:cNvSpPr>
            <p:nvPr/>
          </p:nvSpPr>
          <p:spPr bwMode="auto">
            <a:xfrm>
              <a:off x="1880" y="3905"/>
              <a:ext cx="76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y a una mayor</a:t>
              </a:r>
              <a:endParaRPr lang="en-US" sz="2400" i="0"/>
            </a:p>
          </p:txBody>
        </p:sp>
        <p:sp>
          <p:nvSpPr>
            <p:cNvPr id="54331" name="Rectangle 48"/>
            <p:cNvSpPr>
              <a:spLocks noChangeArrowheads="1"/>
            </p:cNvSpPr>
            <p:nvPr/>
          </p:nvSpPr>
          <p:spPr bwMode="auto">
            <a:xfrm>
              <a:off x="1544" y="4055"/>
              <a:ext cx="89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cantidad vendida</a:t>
              </a:r>
              <a:endParaRPr lang="en-US" sz="2400" i="0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468313" y="3644900"/>
            <a:ext cx="1417637" cy="1171575"/>
            <a:chOff x="295" y="2275"/>
            <a:chExt cx="893" cy="738"/>
          </a:xfrm>
        </p:grpSpPr>
        <p:sp>
          <p:nvSpPr>
            <p:cNvPr id="54320" name="Line 50"/>
            <p:cNvSpPr>
              <a:spLocks noChangeShapeType="1"/>
            </p:cNvSpPr>
            <p:nvPr/>
          </p:nvSpPr>
          <p:spPr bwMode="auto">
            <a:xfrm flipV="1">
              <a:off x="582" y="2275"/>
              <a:ext cx="423" cy="2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54321" name="Group 51"/>
            <p:cNvGrpSpPr>
              <a:grpSpLocks/>
            </p:cNvGrpSpPr>
            <p:nvPr/>
          </p:nvGrpSpPr>
          <p:grpSpPr bwMode="auto">
            <a:xfrm>
              <a:off x="295" y="2513"/>
              <a:ext cx="893" cy="500"/>
              <a:chOff x="295" y="2513"/>
              <a:chExt cx="893" cy="500"/>
            </a:xfrm>
          </p:grpSpPr>
          <p:sp>
            <p:nvSpPr>
              <p:cNvPr id="54322" name="Rectangle 52"/>
              <p:cNvSpPr>
                <a:spLocks noChangeArrowheads="1"/>
              </p:cNvSpPr>
              <p:nvPr/>
            </p:nvSpPr>
            <p:spPr bwMode="auto">
              <a:xfrm>
                <a:off x="295" y="2513"/>
                <a:ext cx="893" cy="500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323" name="Rectangle 53"/>
              <p:cNvSpPr>
                <a:spLocks noChangeArrowheads="1"/>
              </p:cNvSpPr>
              <p:nvPr/>
            </p:nvSpPr>
            <p:spPr bwMode="auto">
              <a:xfrm>
                <a:off x="364" y="2553"/>
                <a:ext cx="80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i="0">
                    <a:solidFill>
                      <a:srgbClr val="000000"/>
                    </a:solidFill>
                  </a:rPr>
                  <a:t>2. . . . llevando</a:t>
                </a:r>
                <a:endParaRPr lang="en-US" sz="2400" i="0"/>
              </a:p>
            </p:txBody>
          </p:sp>
          <p:sp>
            <p:nvSpPr>
              <p:cNvPr id="54324" name="Rectangle 54"/>
              <p:cNvSpPr>
                <a:spLocks noChangeArrowheads="1"/>
              </p:cNvSpPr>
              <p:nvPr/>
            </p:nvSpPr>
            <p:spPr bwMode="auto">
              <a:xfrm>
                <a:off x="364" y="2703"/>
                <a:ext cx="59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i="0">
                    <a:solidFill>
                      <a:srgbClr val="000000"/>
                    </a:solidFill>
                  </a:rPr>
                  <a:t>a un precio</a:t>
                </a:r>
                <a:endParaRPr lang="en-US" sz="2400" i="0"/>
              </a:p>
            </p:txBody>
          </p:sp>
          <p:sp>
            <p:nvSpPr>
              <p:cNvPr id="54325" name="Rectangle 55"/>
              <p:cNvSpPr>
                <a:spLocks noChangeArrowheads="1"/>
              </p:cNvSpPr>
              <p:nvPr/>
            </p:nvSpPr>
            <p:spPr bwMode="auto">
              <a:xfrm>
                <a:off x="364" y="2853"/>
                <a:ext cx="55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i="0">
                    <a:solidFill>
                      <a:srgbClr val="000000"/>
                    </a:solidFill>
                  </a:rPr>
                  <a:t>mayor . . .</a:t>
                </a:r>
                <a:endParaRPr lang="en-US" sz="2400" i="0"/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3832225" y="1230313"/>
            <a:ext cx="3325813" cy="1227137"/>
            <a:chOff x="2414" y="775"/>
            <a:chExt cx="2095" cy="773"/>
          </a:xfrm>
        </p:grpSpPr>
        <p:sp>
          <p:nvSpPr>
            <p:cNvPr id="54316" name="Line 57"/>
            <p:cNvSpPr>
              <a:spLocks noChangeShapeType="1"/>
            </p:cNvSpPr>
            <p:nvPr/>
          </p:nvSpPr>
          <p:spPr bwMode="auto">
            <a:xfrm flipV="1">
              <a:off x="2414" y="877"/>
              <a:ext cx="526" cy="67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317" name="Rectangle 58"/>
            <p:cNvSpPr>
              <a:spLocks noChangeArrowheads="1"/>
            </p:cNvSpPr>
            <p:nvPr/>
          </p:nvSpPr>
          <p:spPr bwMode="auto">
            <a:xfrm>
              <a:off x="2849" y="775"/>
              <a:ext cx="1660" cy="330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318" name="Rectangle 59"/>
            <p:cNvSpPr>
              <a:spLocks noChangeArrowheads="1"/>
            </p:cNvSpPr>
            <p:nvPr/>
          </p:nvSpPr>
          <p:spPr bwMode="auto">
            <a:xfrm>
              <a:off x="2891" y="806"/>
              <a:ext cx="1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 sz="1500" i="0">
                  <a:solidFill>
                    <a:srgbClr val="000000"/>
                  </a:solidFill>
                </a:rPr>
                <a:t>El calor desplaza la</a:t>
              </a:r>
            </a:p>
            <a:p>
              <a:pPr marL="457200" indent="-457200"/>
              <a:r>
                <a:rPr lang="en-US" sz="1500" i="0">
                  <a:solidFill>
                    <a:srgbClr val="000000"/>
                  </a:solidFill>
                </a:rPr>
                <a:t> demanda de helado…</a:t>
              </a:r>
              <a:endParaRPr lang="en-US" sz="2400" i="0"/>
            </a:p>
          </p:txBody>
        </p:sp>
        <p:sp>
          <p:nvSpPr>
            <p:cNvPr id="54319" name="Rectangle 60"/>
            <p:cNvSpPr>
              <a:spLocks noChangeArrowheads="1"/>
            </p:cNvSpPr>
            <p:nvPr/>
          </p:nvSpPr>
          <p:spPr bwMode="auto">
            <a:xfrm>
              <a:off x="2891" y="956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2400" i="0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1511300" y="3732213"/>
            <a:ext cx="2828925" cy="2446337"/>
            <a:chOff x="952" y="2351"/>
            <a:chExt cx="1782" cy="1541"/>
          </a:xfrm>
        </p:grpSpPr>
        <p:grpSp>
          <p:nvGrpSpPr>
            <p:cNvPr id="54311" name="Group 62"/>
            <p:cNvGrpSpPr>
              <a:grpSpLocks/>
            </p:cNvGrpSpPr>
            <p:nvPr/>
          </p:nvGrpSpPr>
          <p:grpSpPr bwMode="auto">
            <a:xfrm>
              <a:off x="1246" y="2365"/>
              <a:ext cx="1488" cy="1364"/>
              <a:chOff x="1246" y="2365"/>
              <a:chExt cx="1488" cy="1364"/>
            </a:xfrm>
          </p:grpSpPr>
          <p:sp>
            <p:nvSpPr>
              <p:cNvPr id="54314" name="Freeform 63"/>
              <p:cNvSpPr>
                <a:spLocks/>
              </p:cNvSpPr>
              <p:nvPr/>
            </p:nvSpPr>
            <p:spPr bwMode="auto">
              <a:xfrm>
                <a:off x="1246" y="2400"/>
                <a:ext cx="1443" cy="1329"/>
              </a:xfrm>
              <a:custGeom>
                <a:avLst/>
                <a:gdLst>
                  <a:gd name="T0" fmla="*/ 0 w 1443"/>
                  <a:gd name="T1" fmla="*/ 0 h 1329"/>
                  <a:gd name="T2" fmla="*/ 1443 w 1443"/>
                  <a:gd name="T3" fmla="*/ 0 h 1329"/>
                  <a:gd name="T4" fmla="*/ 1443 w 1443"/>
                  <a:gd name="T5" fmla="*/ 1329 h 1329"/>
                  <a:gd name="T6" fmla="*/ 0 60000 65536"/>
                  <a:gd name="T7" fmla="*/ 0 60000 65536"/>
                  <a:gd name="T8" fmla="*/ 0 60000 65536"/>
                  <a:gd name="T9" fmla="*/ 0 w 1443"/>
                  <a:gd name="T10" fmla="*/ 0 h 1329"/>
                  <a:gd name="T11" fmla="*/ 1443 w 1443"/>
                  <a:gd name="T12" fmla="*/ 1329 h 1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3" h="1329">
                    <a:moveTo>
                      <a:pt x="0" y="0"/>
                    </a:moveTo>
                    <a:lnTo>
                      <a:pt x="1443" y="0"/>
                    </a:lnTo>
                    <a:lnTo>
                      <a:pt x="1443" y="1329"/>
                    </a:lnTo>
                  </a:path>
                </a:pathLst>
              </a:custGeom>
              <a:noFill/>
              <a:ln w="17463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315" name="Oval 64"/>
              <p:cNvSpPr>
                <a:spLocks noChangeArrowheads="1"/>
              </p:cNvSpPr>
              <p:nvPr/>
            </p:nvSpPr>
            <p:spPr bwMode="auto">
              <a:xfrm>
                <a:off x="2654" y="2365"/>
                <a:ext cx="80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4312" name="Rectangle 65"/>
            <p:cNvSpPr>
              <a:spLocks noChangeArrowheads="1"/>
            </p:cNvSpPr>
            <p:nvPr/>
          </p:nvSpPr>
          <p:spPr bwMode="auto">
            <a:xfrm>
              <a:off x="952" y="2351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2.00</a:t>
              </a:r>
              <a:endParaRPr lang="en-US" sz="2400" i="0"/>
            </a:p>
          </p:txBody>
        </p:sp>
        <p:sp>
          <p:nvSpPr>
            <p:cNvPr id="54313" name="Rectangle 66"/>
            <p:cNvSpPr>
              <a:spLocks noChangeArrowheads="1"/>
            </p:cNvSpPr>
            <p:nvPr/>
          </p:nvSpPr>
          <p:spPr bwMode="auto">
            <a:xfrm>
              <a:off x="2657" y="3748"/>
              <a:ext cx="6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7</a:t>
              </a:r>
              <a:endParaRPr lang="en-US" sz="2400" i="0"/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1403350" y="3176588"/>
            <a:ext cx="5516563" cy="3001962"/>
            <a:chOff x="884" y="2001"/>
            <a:chExt cx="3475" cy="1891"/>
          </a:xfrm>
        </p:grpSpPr>
        <p:sp>
          <p:nvSpPr>
            <p:cNvPr id="54305" name="Rectangle 68"/>
            <p:cNvSpPr>
              <a:spLocks noChangeArrowheads="1"/>
            </p:cNvSpPr>
            <p:nvPr/>
          </p:nvSpPr>
          <p:spPr bwMode="auto">
            <a:xfrm>
              <a:off x="3508" y="2001"/>
              <a:ext cx="85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Nuevo equilibrio</a:t>
              </a:r>
              <a:endParaRPr lang="en-US" sz="2400" i="0"/>
            </a:p>
          </p:txBody>
        </p:sp>
        <p:grpSp>
          <p:nvGrpSpPr>
            <p:cNvPr id="54306" name="Group 69"/>
            <p:cNvGrpSpPr>
              <a:grpSpLocks/>
            </p:cNvGrpSpPr>
            <p:nvPr/>
          </p:nvGrpSpPr>
          <p:grpSpPr bwMode="auto">
            <a:xfrm>
              <a:off x="884" y="2006"/>
              <a:ext cx="2482" cy="1886"/>
              <a:chOff x="884" y="2006"/>
              <a:chExt cx="2482" cy="1886"/>
            </a:xfrm>
          </p:grpSpPr>
          <p:sp>
            <p:nvSpPr>
              <p:cNvPr id="54307" name="Freeform 70"/>
              <p:cNvSpPr>
                <a:spLocks/>
              </p:cNvSpPr>
              <p:nvPr/>
            </p:nvSpPr>
            <p:spPr bwMode="auto">
              <a:xfrm>
                <a:off x="1246" y="2070"/>
                <a:ext cx="2072" cy="1659"/>
              </a:xfrm>
              <a:custGeom>
                <a:avLst/>
                <a:gdLst>
                  <a:gd name="T0" fmla="*/ 0 w 2072"/>
                  <a:gd name="T1" fmla="*/ 0 h 1659"/>
                  <a:gd name="T2" fmla="*/ 2072 w 2072"/>
                  <a:gd name="T3" fmla="*/ 0 h 1659"/>
                  <a:gd name="T4" fmla="*/ 2072 w 2072"/>
                  <a:gd name="T5" fmla="*/ 1659 h 1659"/>
                  <a:gd name="T6" fmla="*/ 0 60000 65536"/>
                  <a:gd name="T7" fmla="*/ 0 60000 65536"/>
                  <a:gd name="T8" fmla="*/ 0 60000 65536"/>
                  <a:gd name="T9" fmla="*/ 0 w 2072"/>
                  <a:gd name="T10" fmla="*/ 0 h 1659"/>
                  <a:gd name="T11" fmla="*/ 2072 w 2072"/>
                  <a:gd name="T12" fmla="*/ 1659 h 16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2" h="1659">
                    <a:moveTo>
                      <a:pt x="0" y="0"/>
                    </a:moveTo>
                    <a:lnTo>
                      <a:pt x="2072" y="0"/>
                    </a:lnTo>
                    <a:lnTo>
                      <a:pt x="2072" y="1659"/>
                    </a:lnTo>
                  </a:path>
                </a:pathLst>
              </a:custGeom>
              <a:noFill/>
              <a:ln w="17463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308" name="Oval 71"/>
              <p:cNvSpPr>
                <a:spLocks noChangeArrowheads="1"/>
              </p:cNvSpPr>
              <p:nvPr/>
            </p:nvSpPr>
            <p:spPr bwMode="auto">
              <a:xfrm>
                <a:off x="3284" y="2025"/>
                <a:ext cx="81" cy="7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309" name="Rectangle 72"/>
              <p:cNvSpPr>
                <a:spLocks noChangeArrowheads="1"/>
              </p:cNvSpPr>
              <p:nvPr/>
            </p:nvSpPr>
            <p:spPr bwMode="auto">
              <a:xfrm>
                <a:off x="884" y="2006"/>
                <a:ext cx="30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i="0">
                    <a:solidFill>
                      <a:srgbClr val="000000"/>
                    </a:solidFill>
                  </a:rPr>
                  <a:t>$2.50</a:t>
                </a:r>
                <a:endParaRPr lang="en-US" sz="2400" i="0"/>
              </a:p>
            </p:txBody>
          </p:sp>
          <p:sp>
            <p:nvSpPr>
              <p:cNvPr id="54310" name="Rectangle 73"/>
              <p:cNvSpPr>
                <a:spLocks noChangeArrowheads="1"/>
              </p:cNvSpPr>
              <p:nvPr/>
            </p:nvSpPr>
            <p:spPr bwMode="auto">
              <a:xfrm>
                <a:off x="3234" y="3748"/>
                <a:ext cx="13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i="0">
                    <a:solidFill>
                      <a:srgbClr val="000000"/>
                    </a:solidFill>
                  </a:rPr>
                  <a:t>10</a:t>
                </a:r>
                <a:endParaRPr lang="en-US" sz="2400" i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9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66" grpId="0" animBg="1"/>
      <p:bldP spid="539667" grpId="0" animBg="1"/>
      <p:bldP spid="5396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82000" cy="5194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Un mercado es un grupo de compradores y vendedores de un bien o servicio. </a:t>
            </a:r>
          </a:p>
          <a:p>
            <a:pPr>
              <a:lnSpc>
                <a:spcPct val="90000"/>
              </a:lnSpc>
            </a:pPr>
            <a:endParaRPr lang="en-US" altLang="en-US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Los términos oferta y demanda se refieren al comportamiento de los individuos…en cuanto a su interacción con los demás en los mercados.</a:t>
            </a: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074" name="Object 6"/>
          <p:cNvGraphicFramePr>
            <a:graphicFrameLocks/>
          </p:cNvGraphicFramePr>
          <p:nvPr/>
        </p:nvGraphicFramePr>
        <p:xfrm>
          <a:off x="6443663" y="2781300"/>
          <a:ext cx="2230437" cy="1143000"/>
        </p:xfrm>
        <a:graphic>
          <a:graphicData uri="http://schemas.openxmlformats.org/presentationml/2006/ole">
            <p:oleObj spid="_x0000_s3074" name="Clip" r:id="rId4" imgW="4481280" imgH="2322360" progId="MS_ClipArt_Gallery.5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/>
          </p:cNvGraphicFramePr>
          <p:nvPr/>
        </p:nvGraphicFramePr>
        <p:xfrm>
          <a:off x="827088" y="2492375"/>
          <a:ext cx="2230437" cy="1143000"/>
        </p:xfrm>
        <a:graphic>
          <a:graphicData uri="http://schemas.openxmlformats.org/presentationml/2006/ole">
            <p:oleObj spid="_x0000_s3075" name="Clip" r:id="rId5" imgW="4481280" imgH="2322360" progId="MS_ClipArt_Gallery.5">
              <p:embed/>
            </p:oleObj>
          </a:graphicData>
        </a:graphic>
      </p:graphicFrame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1619250" y="260350"/>
            <a:ext cx="570071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2.1 Los mercados y la comp</a:t>
            </a:r>
            <a:r>
              <a:rPr lang="en-US" altLang="en-US" i="0">
                <a:solidFill>
                  <a:srgbClr val="FFFF00"/>
                </a:solidFill>
              </a:rPr>
              <a:t>etencia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narrow aqua button bckgrd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Figura 4-11 Cambios en el equilibrio ante un cambio en la 		oferta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564313" y="6680200"/>
            <a:ext cx="2820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Copyright©2003  Southwestern/Thomson Learning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971675" y="1225550"/>
            <a:ext cx="6194425" cy="4778375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971675" y="1225550"/>
            <a:ext cx="6194425" cy="4778375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971675" y="1225550"/>
            <a:ext cx="6194425" cy="4778375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971675" y="1225550"/>
            <a:ext cx="6194425" cy="4778375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971675" y="1225550"/>
            <a:ext cx="6194425" cy="4778375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1971675" y="1225550"/>
            <a:ext cx="6194425" cy="4778375"/>
          </a:xfrm>
          <a:prstGeom prst="rect">
            <a:avLst/>
          </a:prstGeom>
          <a:solidFill>
            <a:srgbClr val="EEF1F4"/>
          </a:solidFill>
          <a:ln w="1238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971675" y="1225550"/>
            <a:ext cx="6194425" cy="4778375"/>
          </a:xfrm>
          <a:prstGeom prst="rect">
            <a:avLst/>
          </a:prstGeom>
          <a:solidFill>
            <a:srgbClr val="EDEFF3"/>
          </a:solidFill>
          <a:ln w="1063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1971675" y="1225550"/>
            <a:ext cx="6194425" cy="4778375"/>
          </a:xfrm>
          <a:prstGeom prst="rect">
            <a:avLst/>
          </a:prstGeom>
          <a:solidFill>
            <a:srgbClr val="EBEEF2"/>
          </a:solidFill>
          <a:ln w="889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971675" y="1225550"/>
            <a:ext cx="6194425" cy="4778375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1971675" y="1225550"/>
            <a:ext cx="6194425" cy="4778375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1971675" y="1225550"/>
            <a:ext cx="6194425" cy="4778375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1901825" y="1155700"/>
            <a:ext cx="6176963" cy="4759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1889125" y="1155700"/>
            <a:ext cx="6176963" cy="4759325"/>
          </a:xfrm>
          <a:custGeom>
            <a:avLst/>
            <a:gdLst>
              <a:gd name="T0" fmla="*/ 0 w 3891"/>
              <a:gd name="T1" fmla="*/ 0 h 2998"/>
              <a:gd name="T2" fmla="*/ 0 w 3891"/>
              <a:gd name="T3" fmla="*/ 2998 h 2998"/>
              <a:gd name="T4" fmla="*/ 3891 w 3891"/>
              <a:gd name="T5" fmla="*/ 2998 h 2998"/>
              <a:gd name="T6" fmla="*/ 0 60000 65536"/>
              <a:gd name="T7" fmla="*/ 0 60000 65536"/>
              <a:gd name="T8" fmla="*/ 0 60000 65536"/>
              <a:gd name="T9" fmla="*/ 0 w 3891"/>
              <a:gd name="T10" fmla="*/ 0 h 2998"/>
              <a:gd name="T11" fmla="*/ 3891 w 3891"/>
              <a:gd name="T12" fmla="*/ 2998 h 2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91" h="2998">
                <a:moveTo>
                  <a:pt x="0" y="0"/>
                </a:moveTo>
                <a:lnTo>
                  <a:pt x="0" y="2998"/>
                </a:lnTo>
                <a:lnTo>
                  <a:pt x="3891" y="2998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8642" name="Line 18"/>
          <p:cNvSpPr>
            <a:spLocks noChangeShapeType="1"/>
          </p:cNvSpPr>
          <p:nvPr/>
        </p:nvSpPr>
        <p:spPr bwMode="auto">
          <a:xfrm flipH="1">
            <a:off x="4089400" y="2617788"/>
            <a:ext cx="1235075" cy="15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8643" name="Line 19"/>
          <p:cNvSpPr>
            <a:spLocks noChangeShapeType="1"/>
          </p:cNvSpPr>
          <p:nvPr/>
        </p:nvSpPr>
        <p:spPr bwMode="auto">
          <a:xfrm rot="10800000">
            <a:off x="3278188" y="6038850"/>
            <a:ext cx="811212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38644" name="Line 20"/>
          <p:cNvSpPr>
            <a:spLocks noChangeShapeType="1"/>
          </p:cNvSpPr>
          <p:nvPr/>
        </p:nvSpPr>
        <p:spPr bwMode="auto">
          <a:xfrm flipH="1" flipV="1">
            <a:off x="1614488" y="3490913"/>
            <a:ext cx="4762" cy="238125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28713" y="1100138"/>
            <a:ext cx="595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 i="0">
                <a:solidFill>
                  <a:srgbClr val="000000"/>
                </a:solidFill>
              </a:rPr>
              <a:t>Precio</a:t>
            </a:r>
            <a:endParaRPr lang="en-US" sz="2400" i="0"/>
          </a:p>
        </p:txBody>
      </p:sp>
      <p:sp>
        <p:nvSpPr>
          <p:cNvPr id="55318" name="Rectangle 24"/>
          <p:cNvSpPr>
            <a:spLocks noChangeArrowheads="1"/>
          </p:cNvSpPr>
          <p:nvPr/>
        </p:nvSpPr>
        <p:spPr bwMode="auto">
          <a:xfrm>
            <a:off x="1830388" y="5957888"/>
            <a:ext cx="104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i="0">
                <a:solidFill>
                  <a:srgbClr val="000000"/>
                </a:solidFill>
              </a:rPr>
              <a:t>0</a:t>
            </a:r>
            <a:endParaRPr lang="en-US" sz="2400" i="0"/>
          </a:p>
        </p:txBody>
      </p:sp>
      <p:sp>
        <p:nvSpPr>
          <p:cNvPr id="55319" name="Rectangle 25"/>
          <p:cNvSpPr>
            <a:spLocks noChangeArrowheads="1"/>
          </p:cNvSpPr>
          <p:nvPr/>
        </p:nvSpPr>
        <p:spPr bwMode="auto">
          <a:xfrm>
            <a:off x="7005638" y="5953125"/>
            <a:ext cx="911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 i="0">
                <a:solidFill>
                  <a:srgbClr val="000000"/>
                </a:solidFill>
              </a:rPr>
              <a:t>Cantidad </a:t>
            </a:r>
            <a:endParaRPr lang="en-US" sz="2400" i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166938" y="2795588"/>
            <a:ext cx="4913312" cy="2327275"/>
            <a:chOff x="1365" y="1761"/>
            <a:chExt cx="3095" cy="1466"/>
          </a:xfrm>
        </p:grpSpPr>
        <p:sp>
          <p:nvSpPr>
            <p:cNvPr id="55363" name="Line 28"/>
            <p:cNvSpPr>
              <a:spLocks noChangeShapeType="1"/>
            </p:cNvSpPr>
            <p:nvPr/>
          </p:nvSpPr>
          <p:spPr bwMode="auto">
            <a:xfrm>
              <a:off x="1365" y="1761"/>
              <a:ext cx="2545" cy="1366"/>
            </a:xfrm>
            <a:prstGeom prst="line">
              <a:avLst/>
            </a:prstGeom>
            <a:noFill/>
            <a:ln w="5238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64" name="Rectangle 29"/>
            <p:cNvSpPr>
              <a:spLocks noChangeArrowheads="1"/>
            </p:cNvSpPr>
            <p:nvPr/>
          </p:nvSpPr>
          <p:spPr bwMode="auto">
            <a:xfrm>
              <a:off x="3956" y="3083"/>
              <a:ext cx="5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Demanda</a:t>
              </a:r>
              <a:endParaRPr lang="en-US" sz="2400" i="0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368675" y="2982913"/>
            <a:ext cx="800100" cy="461962"/>
            <a:chOff x="2122" y="1879"/>
            <a:chExt cx="504" cy="291"/>
          </a:xfrm>
        </p:grpSpPr>
        <p:sp>
          <p:nvSpPr>
            <p:cNvPr id="55361" name="Rectangle 31"/>
            <p:cNvSpPr>
              <a:spLocks noChangeArrowheads="1"/>
            </p:cNvSpPr>
            <p:nvPr/>
          </p:nvSpPr>
          <p:spPr bwMode="auto">
            <a:xfrm>
              <a:off x="2291" y="1879"/>
              <a:ext cx="33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Nuevo</a:t>
              </a:r>
              <a:endParaRPr lang="en-US" sz="2400" i="0"/>
            </a:p>
          </p:txBody>
        </p:sp>
        <p:sp>
          <p:nvSpPr>
            <p:cNvPr id="55362" name="Rectangle 32"/>
            <p:cNvSpPr>
              <a:spLocks noChangeArrowheads="1"/>
            </p:cNvSpPr>
            <p:nvPr/>
          </p:nvSpPr>
          <p:spPr bwMode="auto">
            <a:xfrm>
              <a:off x="2122" y="2026"/>
              <a:ext cx="4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equilibrio</a:t>
              </a:r>
              <a:endParaRPr lang="en-US" sz="2400" i="0"/>
            </a:p>
          </p:txBody>
        </p:sp>
      </p:grpSp>
      <p:sp>
        <p:nvSpPr>
          <p:cNvPr id="538657" name="Rectangle 33"/>
          <p:cNvSpPr>
            <a:spLocks noChangeArrowheads="1"/>
          </p:cNvSpPr>
          <p:nvPr/>
        </p:nvSpPr>
        <p:spPr bwMode="auto">
          <a:xfrm>
            <a:off x="4303713" y="3717925"/>
            <a:ext cx="1290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i="0">
                <a:solidFill>
                  <a:srgbClr val="000000"/>
                </a:solidFill>
              </a:rPr>
              <a:t>Equilibrio inicial</a:t>
            </a:r>
            <a:endParaRPr lang="en-US" sz="2400" i="0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519363" y="2117725"/>
            <a:ext cx="3438525" cy="3340100"/>
            <a:chOff x="1587" y="1334"/>
            <a:chExt cx="2166" cy="2104"/>
          </a:xfrm>
        </p:grpSpPr>
        <p:sp>
          <p:nvSpPr>
            <p:cNvPr id="55359" name="Line 35"/>
            <p:cNvSpPr>
              <a:spLocks noChangeShapeType="1"/>
            </p:cNvSpPr>
            <p:nvPr/>
          </p:nvSpPr>
          <p:spPr bwMode="auto">
            <a:xfrm flipH="1">
              <a:off x="1587" y="1438"/>
              <a:ext cx="2023" cy="2000"/>
            </a:xfrm>
            <a:prstGeom prst="line">
              <a:avLst/>
            </a:prstGeom>
            <a:noFill/>
            <a:ln w="5238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60" name="Rectangle 36"/>
            <p:cNvSpPr>
              <a:spLocks noChangeArrowheads="1"/>
            </p:cNvSpPr>
            <p:nvPr/>
          </p:nvSpPr>
          <p:spPr bwMode="auto">
            <a:xfrm>
              <a:off x="3642" y="1334"/>
              <a:ext cx="11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S</a:t>
              </a:r>
              <a:r>
                <a:rPr lang="en-US" sz="1500" i="0" baseline="-25000">
                  <a:solidFill>
                    <a:srgbClr val="000000"/>
                  </a:solidFill>
                </a:rPr>
                <a:t>1</a:t>
              </a:r>
              <a:endParaRPr lang="en-US" sz="2400" i="0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130425" y="1854200"/>
            <a:ext cx="2593975" cy="2527300"/>
            <a:chOff x="1342" y="1168"/>
            <a:chExt cx="1634" cy="1592"/>
          </a:xfrm>
        </p:grpSpPr>
        <p:sp>
          <p:nvSpPr>
            <p:cNvPr id="55357" name="Line 38"/>
            <p:cNvSpPr>
              <a:spLocks noChangeShapeType="1"/>
            </p:cNvSpPr>
            <p:nvPr/>
          </p:nvSpPr>
          <p:spPr bwMode="auto">
            <a:xfrm flipH="1">
              <a:off x="1342" y="1272"/>
              <a:ext cx="1501" cy="1488"/>
            </a:xfrm>
            <a:prstGeom prst="line">
              <a:avLst/>
            </a:prstGeom>
            <a:noFill/>
            <a:ln w="52388">
              <a:solidFill>
                <a:srgbClr val="5F161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58" name="Rectangle 39"/>
            <p:cNvSpPr>
              <a:spLocks noChangeArrowheads="1"/>
            </p:cNvSpPr>
            <p:nvPr/>
          </p:nvSpPr>
          <p:spPr bwMode="auto">
            <a:xfrm>
              <a:off x="2865" y="1168"/>
              <a:ext cx="11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S</a:t>
              </a:r>
              <a:r>
                <a:rPr lang="en-US" sz="1500" i="0" baseline="-25000">
                  <a:solidFill>
                    <a:srgbClr val="000000"/>
                  </a:solidFill>
                </a:rPr>
                <a:t>2</a:t>
              </a:r>
              <a:endParaRPr lang="en-US" sz="2400" i="0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419100" y="3659188"/>
            <a:ext cx="1401763" cy="1481137"/>
            <a:chOff x="264" y="2305"/>
            <a:chExt cx="883" cy="933"/>
          </a:xfrm>
        </p:grpSpPr>
        <p:sp>
          <p:nvSpPr>
            <p:cNvPr id="55349" name="Line 41"/>
            <p:cNvSpPr>
              <a:spLocks noChangeShapeType="1"/>
            </p:cNvSpPr>
            <p:nvPr/>
          </p:nvSpPr>
          <p:spPr bwMode="auto">
            <a:xfrm flipV="1">
              <a:off x="598" y="2305"/>
              <a:ext cx="378" cy="3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55350" name="Group 42"/>
            <p:cNvGrpSpPr>
              <a:grpSpLocks/>
            </p:cNvGrpSpPr>
            <p:nvPr/>
          </p:nvGrpSpPr>
          <p:grpSpPr bwMode="auto">
            <a:xfrm>
              <a:off x="264" y="2593"/>
              <a:ext cx="883" cy="645"/>
              <a:chOff x="264" y="2593"/>
              <a:chExt cx="883" cy="645"/>
            </a:xfrm>
          </p:grpSpPr>
          <p:sp>
            <p:nvSpPr>
              <p:cNvPr id="55351" name="Rectangle 43"/>
              <p:cNvSpPr>
                <a:spLocks noChangeArrowheads="1"/>
              </p:cNvSpPr>
              <p:nvPr/>
            </p:nvSpPr>
            <p:spPr bwMode="auto">
              <a:xfrm>
                <a:off x="264" y="2593"/>
                <a:ext cx="867" cy="645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5352" name="Group 44"/>
              <p:cNvGrpSpPr>
                <a:grpSpLocks/>
              </p:cNvGrpSpPr>
              <p:nvPr/>
            </p:nvGrpSpPr>
            <p:grpSpPr bwMode="auto">
              <a:xfrm>
                <a:off x="309" y="2631"/>
                <a:ext cx="838" cy="585"/>
                <a:chOff x="309" y="2631"/>
                <a:chExt cx="838" cy="585"/>
              </a:xfrm>
            </p:grpSpPr>
            <p:sp>
              <p:nvSpPr>
                <p:cNvPr id="55353" name="Rectangle 45"/>
                <p:cNvSpPr>
                  <a:spLocks noChangeArrowheads="1"/>
                </p:cNvSpPr>
                <p:nvPr/>
              </p:nvSpPr>
              <p:spPr bwMode="auto">
                <a:xfrm>
                  <a:off x="309" y="2631"/>
                  <a:ext cx="838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500" i="0">
                      <a:solidFill>
                        <a:srgbClr val="000000"/>
                      </a:solidFill>
                    </a:rPr>
                    <a:t>2. . . . llevando </a:t>
                  </a:r>
                  <a:endParaRPr lang="en-US" sz="2400" i="0"/>
                </a:p>
              </p:txBody>
            </p:sp>
            <p:sp>
              <p:nvSpPr>
                <p:cNvPr id="55354" name="Rectangle 46"/>
                <p:cNvSpPr>
                  <a:spLocks noChangeArrowheads="1"/>
                </p:cNvSpPr>
                <p:nvPr/>
              </p:nvSpPr>
              <p:spPr bwMode="auto">
                <a:xfrm>
                  <a:off x="309" y="2778"/>
                  <a:ext cx="605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500" i="0">
                      <a:solidFill>
                        <a:srgbClr val="000000"/>
                      </a:solidFill>
                    </a:rPr>
                    <a:t>a un mayor</a:t>
                  </a:r>
                  <a:endParaRPr lang="en-US" sz="2400" i="0"/>
                </a:p>
              </p:txBody>
            </p:sp>
            <p:sp>
              <p:nvSpPr>
                <p:cNvPr id="55355" name="Rectangle 47"/>
                <p:cNvSpPr>
                  <a:spLocks noChangeArrowheads="1"/>
                </p:cNvSpPr>
                <p:nvPr/>
              </p:nvSpPr>
              <p:spPr bwMode="auto">
                <a:xfrm>
                  <a:off x="309" y="2925"/>
                  <a:ext cx="551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500" i="0">
                      <a:solidFill>
                        <a:srgbClr val="000000"/>
                      </a:solidFill>
                    </a:rPr>
                    <a:t>precio del </a:t>
                  </a:r>
                  <a:endParaRPr lang="en-US" sz="2400" i="0"/>
                </a:p>
              </p:txBody>
            </p:sp>
            <p:sp>
              <p:nvSpPr>
                <p:cNvPr id="55356" name="Rectangle 48"/>
                <p:cNvSpPr>
                  <a:spLocks noChangeArrowheads="1"/>
                </p:cNvSpPr>
                <p:nvPr/>
              </p:nvSpPr>
              <p:spPr bwMode="auto">
                <a:xfrm>
                  <a:off x="309" y="3072"/>
                  <a:ext cx="573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500" i="0">
                      <a:solidFill>
                        <a:srgbClr val="000000"/>
                      </a:solidFill>
                    </a:rPr>
                    <a:t>helado . . .</a:t>
                  </a:r>
                  <a:endParaRPr lang="en-US" sz="2400" i="0"/>
                </a:p>
              </p:txBody>
            </p:sp>
          </p:grpSp>
        </p:grp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4654550" y="1208088"/>
            <a:ext cx="3046413" cy="1339850"/>
            <a:chOff x="2932" y="761"/>
            <a:chExt cx="1919" cy="844"/>
          </a:xfrm>
        </p:grpSpPr>
        <p:sp>
          <p:nvSpPr>
            <p:cNvPr id="55344" name="Line 50"/>
            <p:cNvSpPr>
              <a:spLocks noChangeShapeType="1"/>
            </p:cNvSpPr>
            <p:nvPr/>
          </p:nvSpPr>
          <p:spPr bwMode="auto">
            <a:xfrm flipV="1">
              <a:off x="2932" y="961"/>
              <a:ext cx="478" cy="6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45" name="Rectangle 51"/>
            <p:cNvSpPr>
              <a:spLocks noChangeArrowheads="1"/>
            </p:cNvSpPr>
            <p:nvPr/>
          </p:nvSpPr>
          <p:spPr bwMode="auto">
            <a:xfrm>
              <a:off x="3377" y="761"/>
              <a:ext cx="1456" cy="489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46" name="Rectangle 52"/>
            <p:cNvSpPr>
              <a:spLocks noChangeArrowheads="1"/>
            </p:cNvSpPr>
            <p:nvPr/>
          </p:nvSpPr>
          <p:spPr bwMode="auto">
            <a:xfrm>
              <a:off x="3408" y="798"/>
              <a:ext cx="144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1. Un aumento en el precio</a:t>
              </a:r>
              <a:endParaRPr lang="en-US" sz="2400" i="0"/>
            </a:p>
          </p:txBody>
        </p:sp>
        <p:sp>
          <p:nvSpPr>
            <p:cNvPr id="55347" name="Rectangle 53"/>
            <p:cNvSpPr>
              <a:spLocks noChangeArrowheads="1"/>
            </p:cNvSpPr>
            <p:nvPr/>
          </p:nvSpPr>
          <p:spPr bwMode="auto">
            <a:xfrm>
              <a:off x="3408" y="945"/>
              <a:ext cx="9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del azúcar, reduce</a:t>
              </a:r>
              <a:endParaRPr lang="en-US" sz="2400" i="0"/>
            </a:p>
          </p:txBody>
        </p:sp>
        <p:sp>
          <p:nvSpPr>
            <p:cNvPr id="55348" name="Rectangle 54"/>
            <p:cNvSpPr>
              <a:spLocks noChangeArrowheads="1"/>
            </p:cNvSpPr>
            <p:nvPr/>
          </p:nvSpPr>
          <p:spPr bwMode="auto">
            <a:xfrm>
              <a:off x="3408" y="1092"/>
              <a:ext cx="11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la oferta de helado. . .</a:t>
              </a:r>
              <a:endParaRPr lang="en-US" sz="2400" i="0"/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3667125" y="6073775"/>
            <a:ext cx="2638425" cy="635000"/>
            <a:chOff x="2310" y="3826"/>
            <a:chExt cx="1662" cy="400"/>
          </a:xfrm>
        </p:grpSpPr>
        <p:sp>
          <p:nvSpPr>
            <p:cNvPr id="55338" name="Line 56"/>
            <p:cNvSpPr>
              <a:spLocks noChangeShapeType="1"/>
            </p:cNvSpPr>
            <p:nvPr/>
          </p:nvSpPr>
          <p:spPr bwMode="auto">
            <a:xfrm>
              <a:off x="2310" y="3826"/>
              <a:ext cx="433" cy="14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9" name="Rectangle 57"/>
            <p:cNvSpPr>
              <a:spLocks noChangeArrowheads="1"/>
            </p:cNvSpPr>
            <p:nvPr/>
          </p:nvSpPr>
          <p:spPr bwMode="auto">
            <a:xfrm>
              <a:off x="2732" y="3882"/>
              <a:ext cx="1023" cy="344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40" name="Rectangle 58"/>
            <p:cNvSpPr>
              <a:spLocks noChangeArrowheads="1"/>
            </p:cNvSpPr>
            <p:nvPr/>
          </p:nvSpPr>
          <p:spPr bwMode="auto">
            <a:xfrm>
              <a:off x="2763" y="3907"/>
              <a:ext cx="10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3.</a:t>
              </a:r>
              <a:endParaRPr lang="en-US" sz="2400" i="0"/>
            </a:p>
          </p:txBody>
        </p:sp>
        <p:sp>
          <p:nvSpPr>
            <p:cNvPr id="55341" name="Rectangle 59"/>
            <p:cNvSpPr>
              <a:spLocks noChangeArrowheads="1"/>
            </p:cNvSpPr>
            <p:nvPr/>
          </p:nvSpPr>
          <p:spPr bwMode="auto">
            <a:xfrm>
              <a:off x="2862" y="3907"/>
              <a:ext cx="2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 . . . </a:t>
              </a:r>
              <a:endParaRPr lang="en-US" sz="2400" i="0"/>
            </a:p>
          </p:txBody>
        </p:sp>
        <p:sp>
          <p:nvSpPr>
            <p:cNvPr id="55342" name="Rectangle 60"/>
            <p:cNvSpPr>
              <a:spLocks noChangeArrowheads="1"/>
            </p:cNvSpPr>
            <p:nvPr/>
          </p:nvSpPr>
          <p:spPr bwMode="auto">
            <a:xfrm>
              <a:off x="3091" y="3907"/>
              <a:ext cx="88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y a una cantidad</a:t>
              </a:r>
              <a:endParaRPr lang="en-US" sz="2400" i="0"/>
            </a:p>
          </p:txBody>
        </p:sp>
        <p:sp>
          <p:nvSpPr>
            <p:cNvPr id="55343" name="Rectangle 61"/>
            <p:cNvSpPr>
              <a:spLocks noChangeArrowheads="1"/>
            </p:cNvSpPr>
            <p:nvPr/>
          </p:nvSpPr>
          <p:spPr bwMode="auto">
            <a:xfrm>
              <a:off x="2763" y="4054"/>
              <a:ext cx="78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vendida menor</a:t>
              </a:r>
              <a:endParaRPr lang="en-US" sz="2400" i="0"/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1449388" y="3778250"/>
            <a:ext cx="2763837" cy="2408238"/>
            <a:chOff x="913" y="2380"/>
            <a:chExt cx="1741" cy="1517"/>
          </a:xfrm>
        </p:grpSpPr>
        <p:sp>
          <p:nvSpPr>
            <p:cNvPr id="55334" name="Freeform 63"/>
            <p:cNvSpPr>
              <a:spLocks/>
            </p:cNvSpPr>
            <p:nvPr/>
          </p:nvSpPr>
          <p:spPr bwMode="auto">
            <a:xfrm>
              <a:off x="1209" y="2427"/>
              <a:ext cx="1401" cy="1299"/>
            </a:xfrm>
            <a:custGeom>
              <a:avLst/>
              <a:gdLst>
                <a:gd name="T0" fmla="*/ 0 w 1401"/>
                <a:gd name="T1" fmla="*/ 0 h 1299"/>
                <a:gd name="T2" fmla="*/ 1401 w 1401"/>
                <a:gd name="T3" fmla="*/ 0 h 1299"/>
                <a:gd name="T4" fmla="*/ 1401 w 1401"/>
                <a:gd name="T5" fmla="*/ 1299 h 1299"/>
                <a:gd name="T6" fmla="*/ 0 60000 65536"/>
                <a:gd name="T7" fmla="*/ 0 60000 65536"/>
                <a:gd name="T8" fmla="*/ 0 60000 65536"/>
                <a:gd name="T9" fmla="*/ 0 w 1401"/>
                <a:gd name="T10" fmla="*/ 0 h 1299"/>
                <a:gd name="T11" fmla="*/ 1401 w 1401"/>
                <a:gd name="T12" fmla="*/ 1299 h 12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1" h="1299">
                  <a:moveTo>
                    <a:pt x="0" y="0"/>
                  </a:moveTo>
                  <a:lnTo>
                    <a:pt x="1401" y="0"/>
                  </a:lnTo>
                  <a:lnTo>
                    <a:pt x="1401" y="1299"/>
                  </a:lnTo>
                </a:path>
              </a:pathLst>
            </a:custGeom>
            <a:noFill/>
            <a:ln w="17463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5" name="Oval 64"/>
            <p:cNvSpPr>
              <a:spLocks noChangeArrowheads="1"/>
            </p:cNvSpPr>
            <p:nvPr/>
          </p:nvSpPr>
          <p:spPr bwMode="auto">
            <a:xfrm>
              <a:off x="2576" y="2394"/>
              <a:ext cx="78" cy="6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6" name="Rectangle 65"/>
            <p:cNvSpPr>
              <a:spLocks noChangeArrowheads="1"/>
            </p:cNvSpPr>
            <p:nvPr/>
          </p:nvSpPr>
          <p:spPr bwMode="auto">
            <a:xfrm>
              <a:off x="913" y="2380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2.00</a:t>
              </a:r>
              <a:endParaRPr lang="en-US" sz="2400" i="0"/>
            </a:p>
          </p:txBody>
        </p:sp>
        <p:sp>
          <p:nvSpPr>
            <p:cNvPr id="55337" name="Rectangle 66"/>
            <p:cNvSpPr>
              <a:spLocks noChangeArrowheads="1"/>
            </p:cNvSpPr>
            <p:nvPr/>
          </p:nvSpPr>
          <p:spPr bwMode="auto">
            <a:xfrm>
              <a:off x="2578" y="3753"/>
              <a:ext cx="6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7</a:t>
              </a:r>
              <a:endParaRPr lang="en-US" sz="2400" i="0"/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1344613" y="3241675"/>
            <a:ext cx="1898650" cy="2944813"/>
            <a:chOff x="847" y="2042"/>
            <a:chExt cx="1196" cy="1855"/>
          </a:xfrm>
        </p:grpSpPr>
        <p:sp>
          <p:nvSpPr>
            <p:cNvPr id="55330" name="Freeform 68"/>
            <p:cNvSpPr>
              <a:spLocks/>
            </p:cNvSpPr>
            <p:nvPr/>
          </p:nvSpPr>
          <p:spPr bwMode="auto">
            <a:xfrm>
              <a:off x="1198" y="2105"/>
              <a:ext cx="811" cy="1621"/>
            </a:xfrm>
            <a:custGeom>
              <a:avLst/>
              <a:gdLst>
                <a:gd name="T0" fmla="*/ 0 w 811"/>
                <a:gd name="T1" fmla="*/ 0 h 1621"/>
                <a:gd name="T2" fmla="*/ 811 w 811"/>
                <a:gd name="T3" fmla="*/ 0 h 1621"/>
                <a:gd name="T4" fmla="*/ 811 w 811"/>
                <a:gd name="T5" fmla="*/ 1621 h 1621"/>
                <a:gd name="T6" fmla="*/ 0 60000 65536"/>
                <a:gd name="T7" fmla="*/ 0 60000 65536"/>
                <a:gd name="T8" fmla="*/ 0 60000 65536"/>
                <a:gd name="T9" fmla="*/ 0 w 811"/>
                <a:gd name="T10" fmla="*/ 0 h 1621"/>
                <a:gd name="T11" fmla="*/ 811 w 811"/>
                <a:gd name="T12" fmla="*/ 1621 h 16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1" h="1621">
                  <a:moveTo>
                    <a:pt x="0" y="0"/>
                  </a:moveTo>
                  <a:lnTo>
                    <a:pt x="811" y="0"/>
                  </a:lnTo>
                  <a:lnTo>
                    <a:pt x="811" y="1621"/>
                  </a:lnTo>
                </a:path>
              </a:pathLst>
            </a:custGeom>
            <a:noFill/>
            <a:ln w="17463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1" name="Oval 69"/>
            <p:cNvSpPr>
              <a:spLocks noChangeArrowheads="1"/>
            </p:cNvSpPr>
            <p:nvPr/>
          </p:nvSpPr>
          <p:spPr bwMode="auto">
            <a:xfrm>
              <a:off x="1965" y="2060"/>
              <a:ext cx="78" cy="7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332" name="Rectangle 70"/>
            <p:cNvSpPr>
              <a:spLocks noChangeArrowheads="1"/>
            </p:cNvSpPr>
            <p:nvPr/>
          </p:nvSpPr>
          <p:spPr bwMode="auto">
            <a:xfrm>
              <a:off x="847" y="2042"/>
              <a:ext cx="3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$2.50</a:t>
              </a:r>
              <a:endParaRPr lang="en-US" sz="2400" i="0"/>
            </a:p>
          </p:txBody>
        </p:sp>
        <p:sp>
          <p:nvSpPr>
            <p:cNvPr id="55333" name="Rectangle 71"/>
            <p:cNvSpPr>
              <a:spLocks noChangeArrowheads="1"/>
            </p:cNvSpPr>
            <p:nvPr/>
          </p:nvSpPr>
          <p:spPr bwMode="auto">
            <a:xfrm>
              <a:off x="1971" y="3753"/>
              <a:ext cx="6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4</a:t>
              </a:r>
              <a:endParaRPr lang="en-US" sz="2400" i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3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42" grpId="0" animBg="1"/>
      <p:bldP spid="538643" grpId="0" animBg="1"/>
      <p:bldP spid="538644" grpId="0" animBg="1"/>
      <p:bldP spid="53865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848600" cy="6718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i="0">
                <a:solidFill>
                  <a:srgbClr val="FFFF00"/>
                </a:solidFill>
              </a:rPr>
              <a:t>TEMA 2. LA DEMANDA Y LA OFERTA</a:t>
            </a: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2.1 Los mercados y la competencia</a:t>
            </a: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2.2 Los conceptos de demanda y oferta</a:t>
            </a: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2.3 El equilibrio de mercado</a:t>
            </a: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2.4 Cambios en el equilibrio</a:t>
            </a: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2.5 (*) Los controles de precios</a:t>
            </a: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2.6 (*) Los consumidores, los bienes y la 	eficiencia de los mercados.</a:t>
            </a:r>
          </a:p>
          <a:p>
            <a:pPr>
              <a:spcBef>
                <a:spcPct val="50000"/>
              </a:spcBef>
            </a:pPr>
            <a:endParaRPr lang="es-ES" i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s-ES" i="0">
                <a:solidFill>
                  <a:schemeClr val="bg1"/>
                </a:solidFill>
              </a:rPr>
              <a:t>Bibliografía: Mankiw, Cap. 4, 6(parte) y 7.</a:t>
            </a:r>
          </a:p>
          <a:p>
            <a:pPr>
              <a:spcBef>
                <a:spcPct val="50000"/>
              </a:spcBef>
            </a:pPr>
            <a:endParaRPr lang="es-ES" i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408113"/>
            <a:ext cx="8382000" cy="5233987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Los compradores determinan la demanda.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Los vendedores determinan la oferta.</a:t>
            </a: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547813" y="112713"/>
            <a:ext cx="570071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2.1 Los mercados y la comp</a:t>
            </a:r>
            <a:r>
              <a:rPr lang="en-US" altLang="en-US" i="0">
                <a:solidFill>
                  <a:srgbClr val="FFFF00"/>
                </a:solidFill>
              </a:rPr>
              <a:t>etencia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10244" name="Line 9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1196975"/>
            <a:ext cx="8382000" cy="1219200"/>
          </a:xfrm>
        </p:spPr>
        <p:txBody>
          <a:bodyPr/>
          <a:lstStyle/>
          <a:p>
            <a:pPr algn="l"/>
            <a:r>
              <a:rPr lang="en-US" altLang="en-US" sz="3200" smtClean="0">
                <a:solidFill>
                  <a:schemeClr val="bg1"/>
                </a:solidFill>
              </a:rPr>
              <a:t/>
            </a:r>
            <a:br>
              <a:rPr lang="en-US" altLang="en-US" sz="3200" smtClean="0">
                <a:solidFill>
                  <a:schemeClr val="bg1"/>
                </a:solidFill>
              </a:rPr>
            </a:br>
            <a:r>
              <a:rPr lang="en-US" altLang="en-US" sz="3200" smtClean="0">
                <a:solidFill>
                  <a:schemeClr val="bg1"/>
                </a:solidFill>
              </a:rPr>
              <a:t/>
            </a:r>
            <a:br>
              <a:rPr lang="en-US" altLang="en-US" sz="3200" smtClean="0">
                <a:solidFill>
                  <a:schemeClr val="bg1"/>
                </a:solidFill>
              </a:rPr>
            </a:br>
            <a:r>
              <a:rPr lang="en-US" altLang="en-US" sz="3200" u="sng" smtClean="0">
                <a:solidFill>
                  <a:schemeClr val="bg1"/>
                </a:solidFill>
              </a:rPr>
              <a:t>TIPOS DE MERCADOS</a:t>
            </a:r>
            <a:r>
              <a:rPr lang="en-US" altLang="en-US" sz="3200" smtClean="0">
                <a:solidFill>
                  <a:schemeClr val="bg1"/>
                </a:solidFill>
              </a:rPr>
              <a:t/>
            </a:r>
            <a:br>
              <a:rPr lang="en-US" altLang="en-US" sz="3200" smtClean="0">
                <a:solidFill>
                  <a:schemeClr val="bg1"/>
                </a:solidFill>
              </a:rPr>
            </a:br>
            <a:r>
              <a:rPr lang="en-US" altLang="en-US" sz="3200" smtClean="0">
                <a:solidFill>
                  <a:schemeClr val="bg1"/>
                </a:solidFill>
              </a:rPr>
              <a:t/>
            </a:r>
            <a:br>
              <a:rPr lang="en-US" altLang="en-US" sz="3200" smtClean="0">
                <a:solidFill>
                  <a:schemeClr val="bg1"/>
                </a:solidFill>
              </a:rPr>
            </a:br>
            <a:r>
              <a:rPr lang="en-US" altLang="en-US" sz="3200" smtClean="0">
                <a:solidFill>
                  <a:schemeClr val="bg1"/>
                </a:solidFill>
              </a:rPr>
              <a:t/>
            </a:r>
            <a:br>
              <a:rPr lang="en-US" altLang="en-US" sz="3200" smtClean="0">
                <a:solidFill>
                  <a:schemeClr val="bg1"/>
                </a:solidFill>
              </a:rPr>
            </a:br>
            <a:r>
              <a:rPr lang="en-US" altLang="en-US" sz="3200" b="1" u="sng" smtClean="0">
                <a:solidFill>
                  <a:schemeClr val="bg1"/>
                </a:solidFill>
              </a:rPr>
              <a:t>Mercado competitivo</a:t>
            </a:r>
            <a:r>
              <a:rPr lang="en-US" altLang="en-US" sz="3200" smtClean="0">
                <a:solidFill>
                  <a:schemeClr val="bg1"/>
                </a:solidFill>
              </a:rPr>
              <a:t>:</a:t>
            </a:r>
            <a:endParaRPr lang="en-US" altLang="en-US" smtClean="0"/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3644900"/>
            <a:ext cx="8382000" cy="2413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Un mercado competitivo es aquel en que hay muchos compradores y vendedores, de tal forma que ninguno de ellos, independientemente, tiene capacidad para afectar al precio.</a:t>
            </a: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1331913" y="188913"/>
            <a:ext cx="570071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2.1 Los mercados y la comp</a:t>
            </a:r>
            <a:r>
              <a:rPr lang="en-US" altLang="en-US" i="0">
                <a:solidFill>
                  <a:srgbClr val="FFFF00"/>
                </a:solidFill>
              </a:rPr>
              <a:t>etencia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11269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893175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Competencia perfecta</a:t>
            </a:r>
          </a:p>
          <a:p>
            <a:pPr>
              <a:lnSpc>
                <a:spcPct val="90000"/>
              </a:lnSpc>
            </a:pPr>
            <a:endParaRPr lang="en-US" altLang="en-US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Producto homogéneo.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Numerosos compradores y vendedores, sin poder para influir individualmente en el precio.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Compradores y vendedores son </a:t>
            </a:r>
            <a:r>
              <a:rPr lang="en-US" altLang="en-US" sz="2400" b="1" smtClean="0">
                <a:solidFill>
                  <a:schemeClr val="bg1"/>
                </a:solidFill>
              </a:rPr>
              <a:t>precio-aceptantes</a:t>
            </a:r>
          </a:p>
          <a:p>
            <a:pPr>
              <a:lnSpc>
                <a:spcPct val="90000"/>
              </a:lnSpc>
            </a:pPr>
            <a:endParaRPr lang="en-US" altLang="en-US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Monopolio</a:t>
            </a:r>
          </a:p>
          <a:p>
            <a:pPr>
              <a:lnSpc>
                <a:spcPct val="90000"/>
              </a:lnSpc>
            </a:pPr>
            <a:endParaRPr lang="en-US" altLang="en-US" smtClean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Un único vendedor, que establece el precio.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382000" cy="1219200"/>
          </a:xfrm>
        </p:spPr>
        <p:txBody>
          <a:bodyPr/>
          <a:lstStyle/>
          <a:p>
            <a:pPr algn="l"/>
            <a:r>
              <a:rPr lang="en-US" altLang="en-US" sz="3200" smtClean="0">
                <a:solidFill>
                  <a:schemeClr val="bg1"/>
                </a:solidFill>
              </a:rPr>
              <a:t/>
            </a:r>
            <a:br>
              <a:rPr lang="en-US" altLang="en-US" sz="3200" smtClean="0">
                <a:solidFill>
                  <a:schemeClr val="bg1"/>
                </a:solidFill>
              </a:rPr>
            </a:br>
            <a:endParaRPr lang="en-US" altLang="en-US" smtClean="0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619250" y="260350"/>
            <a:ext cx="570071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2.1 Los mercados y la comp</a:t>
            </a:r>
            <a:r>
              <a:rPr lang="en-US" altLang="en-US" i="0">
                <a:solidFill>
                  <a:srgbClr val="FFFF00"/>
                </a:solidFill>
              </a:rPr>
              <a:t>etencia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Oligopolio</a:t>
            </a:r>
          </a:p>
          <a:p>
            <a:endParaRPr lang="en-US" altLang="en-US" smtClean="0">
              <a:solidFill>
                <a:schemeClr val="bg1"/>
              </a:solidFill>
            </a:endParaRPr>
          </a:p>
          <a:p>
            <a:pPr lvl="1"/>
            <a:r>
              <a:rPr lang="en-US" altLang="en-US" sz="2400" smtClean="0">
                <a:solidFill>
                  <a:schemeClr val="bg1"/>
                </a:solidFill>
              </a:rPr>
              <a:t>Pocos vendedores</a:t>
            </a:r>
          </a:p>
          <a:p>
            <a:pPr lvl="1"/>
            <a:r>
              <a:rPr lang="en-US" altLang="en-US" sz="2400" smtClean="0">
                <a:solidFill>
                  <a:schemeClr val="bg1"/>
                </a:solidFill>
              </a:rPr>
              <a:t>No siempre competidores agresivos</a:t>
            </a:r>
          </a:p>
          <a:p>
            <a:pPr lvl="1"/>
            <a:endParaRPr lang="en-US" altLang="en-US" sz="2400" smtClean="0">
              <a:solidFill>
                <a:schemeClr val="bg1"/>
              </a:solidFill>
            </a:endParaRPr>
          </a:p>
          <a:p>
            <a:r>
              <a:rPr lang="en-US" altLang="en-US" smtClean="0">
                <a:solidFill>
                  <a:schemeClr val="bg1"/>
                </a:solidFill>
              </a:rPr>
              <a:t>Competencia monopolística</a:t>
            </a:r>
          </a:p>
          <a:p>
            <a:endParaRPr lang="en-US" altLang="en-US" smtClean="0">
              <a:solidFill>
                <a:schemeClr val="bg1"/>
              </a:solidFill>
            </a:endParaRPr>
          </a:p>
          <a:p>
            <a:pPr lvl="1"/>
            <a:r>
              <a:rPr lang="en-US" altLang="en-US" sz="2000" smtClean="0">
                <a:solidFill>
                  <a:schemeClr val="bg1"/>
                </a:solidFill>
              </a:rPr>
              <a:t>Muchos vendedores</a:t>
            </a:r>
          </a:p>
          <a:p>
            <a:pPr lvl="1"/>
            <a:r>
              <a:rPr lang="en-US" altLang="en-US" sz="2000" smtClean="0">
                <a:solidFill>
                  <a:schemeClr val="bg1"/>
                </a:solidFill>
              </a:rPr>
              <a:t>Productos diferenciados</a:t>
            </a:r>
          </a:p>
          <a:p>
            <a:pPr lvl="1"/>
            <a:r>
              <a:rPr lang="en-US" altLang="en-US" sz="2000" smtClean="0">
                <a:solidFill>
                  <a:schemeClr val="bg1"/>
                </a:solidFill>
              </a:rPr>
              <a:t>Cada vendedor puede establecer el precio de su propio producto</a:t>
            </a: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47813" y="188913"/>
            <a:ext cx="570071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altLang="en-US" i="0">
                <a:solidFill>
                  <a:srgbClr val="FFFF00"/>
                </a:solidFill>
              </a:rPr>
              <a:t>2.1 Los mercados y la comp</a:t>
            </a:r>
            <a:r>
              <a:rPr lang="en-US" altLang="en-US" i="0">
                <a:solidFill>
                  <a:srgbClr val="FFFF00"/>
                </a:solidFill>
              </a:rPr>
              <a:t>etencia</a:t>
            </a:r>
            <a:endParaRPr lang="es-ES" i="0">
              <a:solidFill>
                <a:srgbClr val="FFFF00"/>
              </a:solidFill>
            </a:endParaRPr>
          </a:p>
        </p:txBody>
      </p:sp>
      <p:sp>
        <p:nvSpPr>
          <p:cNvPr id="13316" name="Line 9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etemplate">
  <a:themeElements>
    <a:clrScheme name="3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e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e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Pages>64</Pages>
  <Words>1861</Words>
  <Application>Microsoft PowerPoint 4.0</Application>
  <PresentationFormat>Presentación en pantalla (4:3)</PresentationFormat>
  <Paragraphs>567</Paragraphs>
  <Slides>51</Slides>
  <Notes>26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58" baseType="lpstr">
      <vt:lpstr>Tahoma</vt:lpstr>
      <vt:lpstr>Arial</vt:lpstr>
      <vt:lpstr>Symbol</vt:lpstr>
      <vt:lpstr>3etemplate</vt:lpstr>
      <vt:lpstr>Diseño predeterminado</vt:lpstr>
      <vt:lpstr>Adobe Photoshop Image</vt:lpstr>
      <vt:lpstr>Microsoft Clip Gallery</vt:lpstr>
      <vt:lpstr>Diapositiva 1</vt:lpstr>
      <vt:lpstr>Diapositiva 2</vt:lpstr>
      <vt:lpstr>Diapositiva 3</vt:lpstr>
      <vt:lpstr>2.1 Los mercados y la competencia</vt:lpstr>
      <vt:lpstr>Diapositiva 5</vt:lpstr>
      <vt:lpstr>Diapositiva 6</vt:lpstr>
      <vt:lpstr>  TIPOS DE MERCADOS   Mercado competitivo:</vt:lpstr>
      <vt:lpstr> </vt:lpstr>
      <vt:lpstr>Diapositiva 9</vt:lpstr>
      <vt:lpstr>Diapositiva 10</vt:lpstr>
      <vt:lpstr>2.2 Los conceptos de demanda y oferta </vt:lpstr>
      <vt:lpstr>Diapositiva 12</vt:lpstr>
      <vt:lpstr>Tabla de demanda de Catalina</vt:lpstr>
      <vt:lpstr>Diapositiva 14</vt:lpstr>
      <vt:lpstr>Figura 4-1. La tabla y la curva de demanda de Catalina.</vt:lpstr>
      <vt:lpstr>Demanda de mercado vs. Demanda individual</vt:lpstr>
      <vt:lpstr>Desplazamientos a lo largo de  la curva de demanda</vt:lpstr>
      <vt:lpstr>Cambios en la cantidad demandada</vt:lpstr>
      <vt:lpstr>Diapositiva 19</vt:lpstr>
      <vt:lpstr>Diapositiva 20</vt:lpstr>
      <vt:lpstr>Diapositiva 21</vt:lpstr>
      <vt:lpstr>Diapositiva 22</vt:lpstr>
      <vt:lpstr>Figure 4-3 Desplazamientos de la curva de demanda</vt:lpstr>
      <vt:lpstr>Caso de un bien Normal</vt:lpstr>
      <vt:lpstr>Caso de un bien inferior</vt:lpstr>
      <vt:lpstr>LA OFERTA</vt:lpstr>
      <vt:lpstr>Diapositiva 27</vt:lpstr>
      <vt:lpstr>Tabla de oferta de Benito</vt:lpstr>
      <vt:lpstr>Diapositiva 29</vt:lpstr>
      <vt:lpstr>Figure 4-5 Tabla de oferta y curva de oferta de Benito</vt:lpstr>
      <vt:lpstr>Oferta de mercado vs. Oferta individual</vt:lpstr>
      <vt:lpstr>Desplazamientos a lo largo de  la curva de oferta</vt:lpstr>
      <vt:lpstr>Cambio en la cantidad ofrecida</vt:lpstr>
      <vt:lpstr>Diapositiva 34</vt:lpstr>
      <vt:lpstr>Figure 4-7 Desplazamientos de la curva de oferta</vt:lpstr>
      <vt:lpstr>2.2 Los conceptos de demanda y oferta</vt:lpstr>
      <vt:lpstr>Diapositiva 37</vt:lpstr>
      <vt:lpstr>LA OFERTA Y LA DEMANDA JUNTAS</vt:lpstr>
      <vt:lpstr>2.3 El equilibrio de mercado</vt:lpstr>
      <vt:lpstr>2.3 El equilibrio de mercado</vt:lpstr>
      <vt:lpstr>Figura 4-8 El equilibrio de la oferta y la demanda</vt:lpstr>
      <vt:lpstr>Figure 4-9(a) Mercado NO en equilibrio.</vt:lpstr>
      <vt:lpstr>2.3 El equilibrio de mercado</vt:lpstr>
      <vt:lpstr>Figure 4-9(b) Mercado No en equilibrio</vt:lpstr>
      <vt:lpstr>2.3 El equilibrio de mercado</vt:lpstr>
      <vt:lpstr>2.3 El equilibrio de mercado</vt:lpstr>
      <vt:lpstr>Diapositiva 47</vt:lpstr>
      <vt:lpstr>Tres pasos para analizar los cambios en el equilibrio:</vt:lpstr>
      <vt:lpstr>Figura 4-10 Cambios en el equilibrio ante un aumento de la   demanda</vt:lpstr>
      <vt:lpstr>Figura 4-11 Cambios en el equilibrio ante un cambio en la   oferta</vt:lpstr>
      <vt:lpstr>Diapositiva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</dc:title>
  <dc:subject>Measuring a Nation's Income</dc:subject>
  <dc:creator>Mark P. Karscig</dc:creator>
  <cp:keywords>price elasticity</cp:keywords>
  <dc:description/>
  <cp:lastModifiedBy>Profesores</cp:lastModifiedBy>
  <cp:revision>419</cp:revision>
  <cp:lastPrinted>1997-07-28T16:10:48Z</cp:lastPrinted>
  <dcterms:created xsi:type="dcterms:W3CDTF">1998-06-22T00:04:04Z</dcterms:created>
  <dcterms:modified xsi:type="dcterms:W3CDTF">2014-04-24T16:05:46Z</dcterms:modified>
</cp:coreProperties>
</file>